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5" r:id="rId4"/>
    <p:sldMasterId id="214748367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Source Code Pro"/>
      <p:regular r:id="rId30"/>
      <p:bold r:id="rId31"/>
      <p:italic r:id="rId32"/>
      <p:boldItalic r:id="rId33"/>
    </p:embeddedFont>
    <p:embeddedFont>
      <p:font typeface="Oswald"/>
      <p:regular r:id="rId34"/>
      <p:bold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SourceCodePro-bold.fntdata"/><Relationship Id="rId30" Type="http://schemas.openxmlformats.org/officeDocument/2006/relationships/font" Target="fonts/SourceCodePro-regular.fntdata"/><Relationship Id="rId11" Type="http://schemas.openxmlformats.org/officeDocument/2006/relationships/slide" Target="slides/slide5.xml"/><Relationship Id="rId33" Type="http://schemas.openxmlformats.org/officeDocument/2006/relationships/font" Target="fonts/SourceCodePro-boldItalic.fntdata"/><Relationship Id="rId10" Type="http://schemas.openxmlformats.org/officeDocument/2006/relationships/slide" Target="slides/slide4.xml"/><Relationship Id="rId32" Type="http://schemas.openxmlformats.org/officeDocument/2006/relationships/font" Target="fonts/SourceCodePro-italic.fntdata"/><Relationship Id="rId13" Type="http://schemas.openxmlformats.org/officeDocument/2006/relationships/slide" Target="slides/slide7.xml"/><Relationship Id="rId35" Type="http://schemas.openxmlformats.org/officeDocument/2006/relationships/font" Target="fonts/Oswald-bold.fntdata"/><Relationship Id="rId12" Type="http://schemas.openxmlformats.org/officeDocument/2006/relationships/slide" Target="slides/slide6.xml"/><Relationship Id="rId34" Type="http://schemas.openxmlformats.org/officeDocument/2006/relationships/font" Target="fonts/Oswald-regular.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c097aa214f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c097aa214f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c097aa214f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c097aa214f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c097aa214f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c097aa214f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c097aa214f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c097aa214f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c097aa214f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c097aa214f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c097aa214f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c097aa214f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c097aa214f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c097aa214f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c097aa214f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c097aa214f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c097aa214f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c097aa214f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https://arstechnica.com/information-technology/2023/11/ai-powered-drawing-app-stuns-developers-by-turning-sketches-into-functional-games/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c097aa214f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c097aa214f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https://arxiv.org/pdf/2310.09036.pdf</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1b7fac983b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1b7fac983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c097aa214f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c097aa214f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c097aa214f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c097aa214f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c097aa214f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c097aa214f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c097aa214f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c097aa214f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https://arxiv.org/pdf/2309.17421.pdf</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c097aa214f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c097aa214f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https://xkcd.com/1425/</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c097aa214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c097aa214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c097aa214f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c097aa214f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c097aa214f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c097aa214f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c097aa214f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c097aa214f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c097aa214f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c097aa214f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c097aa214f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c097aa214f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norm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 name="Google Shape;15;p2"/>
          <p:cNvSpPr txBox="1"/>
          <p:nvPr/>
        </p:nvSpPr>
        <p:spPr>
          <a:xfrm>
            <a:off x="411175" y="79900"/>
            <a:ext cx="8282400" cy="38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Source Code Pro"/>
                <a:ea typeface="Source Code Pro"/>
                <a:cs typeface="Source Code Pro"/>
                <a:sym typeface="Source Code Pro"/>
              </a:rPr>
              <a:t>The Complete Prompt Engineering for AI Bootcamp</a:t>
            </a:r>
            <a:endParaRPr sz="1100">
              <a:solidFill>
                <a:schemeClr val="lt1"/>
              </a:solidFill>
              <a:latin typeface="Source Code Pro"/>
              <a:ea typeface="Source Code Pro"/>
              <a:cs typeface="Source Code Pro"/>
              <a:sym typeface="Source Code Pr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62" name="Google Shape;62;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63" name="Google Shape;63;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4" name="Google Shape;64;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5" name="Google Shape;65;p11"/>
          <p:cNvSpPr txBox="1"/>
          <p:nvPr/>
        </p:nvSpPr>
        <p:spPr>
          <a:xfrm>
            <a:off x="311700" y="4669825"/>
            <a:ext cx="8282400" cy="38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900">
                <a:solidFill>
                  <a:schemeClr val="dk2"/>
                </a:solidFill>
                <a:latin typeface="Source Code Pro"/>
                <a:ea typeface="Source Code Pro"/>
                <a:cs typeface="Source Code Pro"/>
                <a:sym typeface="Source Code Pro"/>
              </a:rPr>
              <a:t>The Complete Prompt Engineering for AI Bootcamp</a:t>
            </a:r>
            <a:endParaRPr sz="900">
              <a:solidFill>
                <a:schemeClr val="dk2"/>
              </a:solidFill>
              <a:latin typeface="Source Code Pro"/>
              <a:ea typeface="Source Code Pro"/>
              <a:cs typeface="Source Code Pro"/>
              <a:sym typeface="Source Code Pr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8" name="Google Shape;68;p12"/>
          <p:cNvSpPr txBox="1"/>
          <p:nvPr/>
        </p:nvSpPr>
        <p:spPr>
          <a:xfrm>
            <a:off x="311700" y="4669825"/>
            <a:ext cx="8282400" cy="38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900">
                <a:solidFill>
                  <a:schemeClr val="dk2"/>
                </a:solidFill>
                <a:latin typeface="Source Code Pro"/>
                <a:ea typeface="Source Code Pro"/>
                <a:cs typeface="Source Code Pro"/>
                <a:sym typeface="Source Code Pro"/>
              </a:rPr>
              <a:t>The Complete Prompt Engineering for AI Bootcamp</a:t>
            </a:r>
            <a:endParaRPr sz="900">
              <a:solidFill>
                <a:schemeClr val="dk2"/>
              </a:solidFill>
              <a:latin typeface="Source Code Pro"/>
              <a:ea typeface="Source Code Pro"/>
              <a:cs typeface="Source Code Pro"/>
              <a:sym typeface="Source Code Pr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69" name="Shape 69"/>
        <p:cNvGrpSpPr/>
        <p:nvPr/>
      </p:nvGrpSpPr>
      <p:grpSpPr>
        <a:xfrm>
          <a:off x="0" y="0"/>
          <a:ext cx="0" cy="0"/>
          <a:chOff x="0" y="0"/>
          <a:chExt cx="0" cy="0"/>
        </a:xfrm>
      </p:grpSpPr>
      <p:cxnSp>
        <p:nvCxnSpPr>
          <p:cNvPr id="70" name="Google Shape;70;p13"/>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71" name="Google Shape;71;p13"/>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 name="Google Shape;72;p13"/>
          <p:cNvSpPr txBox="1"/>
          <p:nvPr>
            <p:ph idx="1" type="body"/>
          </p:nvPr>
        </p:nvSpPr>
        <p:spPr>
          <a:xfrm>
            <a:off x="311700" y="1468825"/>
            <a:ext cx="3999900" cy="30999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3" name="Google Shape;73;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2">
    <p:spTree>
      <p:nvGrpSpPr>
        <p:cNvPr id="74" name="Shape 74"/>
        <p:cNvGrpSpPr/>
        <p:nvPr/>
      </p:nvGrpSpPr>
      <p:grpSpPr>
        <a:xfrm>
          <a:off x="0" y="0"/>
          <a:ext cx="0" cy="0"/>
          <a:chOff x="0" y="0"/>
          <a:chExt cx="0" cy="0"/>
        </a:xfrm>
      </p:grpSpPr>
      <p:cxnSp>
        <p:nvCxnSpPr>
          <p:cNvPr id="75" name="Google Shape;75;p1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76" name="Google Shape;76;p14"/>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7" name="Google Shape;77;p14"/>
          <p:cNvSpPr txBox="1"/>
          <p:nvPr>
            <p:ph idx="1" type="body"/>
          </p:nvPr>
        </p:nvSpPr>
        <p:spPr>
          <a:xfrm>
            <a:off x="311700" y="1468825"/>
            <a:ext cx="3999900" cy="30999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8" name="Google Shape;78;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4" name="Shape 84"/>
        <p:cNvGrpSpPr/>
        <p:nvPr/>
      </p:nvGrpSpPr>
      <p:grpSpPr>
        <a:xfrm>
          <a:off x="0" y="0"/>
          <a:ext cx="0" cy="0"/>
          <a:chOff x="0" y="0"/>
          <a:chExt cx="0" cy="0"/>
        </a:xfrm>
      </p:grpSpPr>
      <p:sp>
        <p:nvSpPr>
          <p:cNvPr id="85" name="Google Shape;85;p16"/>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6"/>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6"/>
          <p:cNvSpPr txBox="1"/>
          <p:nvPr>
            <p:ph type="ctrTitle"/>
          </p:nvPr>
        </p:nvSpPr>
        <p:spPr>
          <a:xfrm>
            <a:off x="411175" y="644300"/>
            <a:ext cx="8282400" cy="21090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p:txBody>
      </p:sp>
      <p:sp>
        <p:nvSpPr>
          <p:cNvPr id="88" name="Google Shape;88;p16"/>
          <p:cNvSpPr txBox="1"/>
          <p:nvPr>
            <p:ph idx="1" type="subTitle"/>
          </p:nvPr>
        </p:nvSpPr>
        <p:spPr>
          <a:xfrm>
            <a:off x="411175" y="3398250"/>
            <a:ext cx="8282400" cy="12606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3600"/>
              <a:buFont typeface="Oswald"/>
              <a:buNone/>
              <a:defRPr sz="3600">
                <a:latin typeface="Oswald"/>
                <a:ea typeface="Oswald"/>
                <a:cs typeface="Oswald"/>
                <a:sym typeface="Oswald"/>
              </a:defRPr>
            </a:lvl1pPr>
            <a:lvl2pPr lvl="1" rtl="0" algn="ctr">
              <a:lnSpc>
                <a:spcPct val="100000"/>
              </a:lnSpc>
              <a:spcBef>
                <a:spcPts val="0"/>
              </a:spcBef>
              <a:spcAft>
                <a:spcPts val="0"/>
              </a:spcAft>
              <a:buSzPts val="3600"/>
              <a:buFont typeface="Oswald"/>
              <a:buNone/>
              <a:defRPr sz="3600">
                <a:latin typeface="Oswald"/>
                <a:ea typeface="Oswald"/>
                <a:cs typeface="Oswald"/>
                <a:sym typeface="Oswald"/>
              </a:defRPr>
            </a:lvl2pPr>
            <a:lvl3pPr lvl="2" rtl="0" algn="ctr">
              <a:lnSpc>
                <a:spcPct val="100000"/>
              </a:lnSpc>
              <a:spcBef>
                <a:spcPts val="0"/>
              </a:spcBef>
              <a:spcAft>
                <a:spcPts val="0"/>
              </a:spcAft>
              <a:buSzPts val="3600"/>
              <a:buFont typeface="Oswald"/>
              <a:buNone/>
              <a:defRPr sz="3600">
                <a:latin typeface="Oswald"/>
                <a:ea typeface="Oswald"/>
                <a:cs typeface="Oswald"/>
                <a:sym typeface="Oswald"/>
              </a:defRPr>
            </a:lvl3pPr>
            <a:lvl4pPr lvl="3" rtl="0" algn="ctr">
              <a:lnSpc>
                <a:spcPct val="100000"/>
              </a:lnSpc>
              <a:spcBef>
                <a:spcPts val="0"/>
              </a:spcBef>
              <a:spcAft>
                <a:spcPts val="0"/>
              </a:spcAft>
              <a:buSzPts val="3600"/>
              <a:buFont typeface="Oswald"/>
              <a:buNone/>
              <a:defRPr sz="3600">
                <a:latin typeface="Oswald"/>
                <a:ea typeface="Oswald"/>
                <a:cs typeface="Oswald"/>
                <a:sym typeface="Oswald"/>
              </a:defRPr>
            </a:lvl4pPr>
            <a:lvl5pPr lvl="4" rtl="0" algn="ctr">
              <a:lnSpc>
                <a:spcPct val="100000"/>
              </a:lnSpc>
              <a:spcBef>
                <a:spcPts val="0"/>
              </a:spcBef>
              <a:spcAft>
                <a:spcPts val="0"/>
              </a:spcAft>
              <a:buSzPts val="3600"/>
              <a:buFont typeface="Oswald"/>
              <a:buNone/>
              <a:defRPr sz="3600">
                <a:latin typeface="Oswald"/>
                <a:ea typeface="Oswald"/>
                <a:cs typeface="Oswald"/>
                <a:sym typeface="Oswald"/>
              </a:defRPr>
            </a:lvl5pPr>
            <a:lvl6pPr lvl="5" rtl="0" algn="ctr">
              <a:lnSpc>
                <a:spcPct val="100000"/>
              </a:lnSpc>
              <a:spcBef>
                <a:spcPts val="0"/>
              </a:spcBef>
              <a:spcAft>
                <a:spcPts val="0"/>
              </a:spcAft>
              <a:buSzPts val="3600"/>
              <a:buFont typeface="Oswald"/>
              <a:buNone/>
              <a:defRPr sz="3600">
                <a:latin typeface="Oswald"/>
                <a:ea typeface="Oswald"/>
                <a:cs typeface="Oswald"/>
                <a:sym typeface="Oswald"/>
              </a:defRPr>
            </a:lvl6pPr>
            <a:lvl7pPr lvl="6" rtl="0" algn="ctr">
              <a:lnSpc>
                <a:spcPct val="100000"/>
              </a:lnSpc>
              <a:spcBef>
                <a:spcPts val="0"/>
              </a:spcBef>
              <a:spcAft>
                <a:spcPts val="0"/>
              </a:spcAft>
              <a:buSzPts val="3600"/>
              <a:buFont typeface="Oswald"/>
              <a:buNone/>
              <a:defRPr sz="3600">
                <a:latin typeface="Oswald"/>
                <a:ea typeface="Oswald"/>
                <a:cs typeface="Oswald"/>
                <a:sym typeface="Oswald"/>
              </a:defRPr>
            </a:lvl7pPr>
            <a:lvl8pPr lvl="7" rtl="0" algn="ctr">
              <a:lnSpc>
                <a:spcPct val="100000"/>
              </a:lnSpc>
              <a:spcBef>
                <a:spcPts val="0"/>
              </a:spcBef>
              <a:spcAft>
                <a:spcPts val="0"/>
              </a:spcAft>
              <a:buSzPts val="3600"/>
              <a:buFont typeface="Oswald"/>
              <a:buNone/>
              <a:defRPr sz="3600">
                <a:latin typeface="Oswald"/>
                <a:ea typeface="Oswald"/>
                <a:cs typeface="Oswald"/>
                <a:sym typeface="Oswald"/>
              </a:defRPr>
            </a:lvl8pPr>
            <a:lvl9pPr lvl="8" rtl="0"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89" name="Google Shape;89;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0" name="Shape 90"/>
        <p:cNvGrpSpPr/>
        <p:nvPr/>
      </p:nvGrpSpPr>
      <p:grpSpPr>
        <a:xfrm>
          <a:off x="0" y="0"/>
          <a:ext cx="0" cy="0"/>
          <a:chOff x="0" y="0"/>
          <a:chExt cx="0" cy="0"/>
        </a:xfrm>
      </p:grpSpPr>
      <p:sp>
        <p:nvSpPr>
          <p:cNvPr id="91" name="Google Shape;91;p17"/>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7"/>
          <p:cNvSpPr txBox="1"/>
          <p:nvPr>
            <p:ph type="title"/>
          </p:nvPr>
        </p:nvSpPr>
        <p:spPr>
          <a:xfrm>
            <a:off x="430800" y="1889700"/>
            <a:ext cx="8282400" cy="1516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93" name="Google Shape;93;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4" name="Shape 94"/>
        <p:cNvGrpSpPr/>
        <p:nvPr/>
      </p:nvGrpSpPr>
      <p:grpSpPr>
        <a:xfrm>
          <a:off x="0" y="0"/>
          <a:ext cx="0" cy="0"/>
          <a:chOff x="0" y="0"/>
          <a:chExt cx="0" cy="0"/>
        </a:xfrm>
      </p:grpSpPr>
      <p:cxnSp>
        <p:nvCxnSpPr>
          <p:cNvPr id="95" name="Google Shape;95;p18"/>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96" name="Google Shape;96;p18"/>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7" name="Google Shape;97;p18"/>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98" name="Google Shape;98;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9" name="Shape 99"/>
        <p:cNvGrpSpPr/>
        <p:nvPr/>
      </p:nvGrpSpPr>
      <p:grpSpPr>
        <a:xfrm>
          <a:off x="0" y="0"/>
          <a:ext cx="0" cy="0"/>
          <a:chOff x="0" y="0"/>
          <a:chExt cx="0" cy="0"/>
        </a:xfrm>
      </p:grpSpPr>
      <p:cxnSp>
        <p:nvCxnSpPr>
          <p:cNvPr id="100" name="Google Shape;100;p19"/>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101" name="Google Shape;101;p19"/>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2" name="Google Shape;102;p19"/>
          <p:cNvSpPr txBox="1"/>
          <p:nvPr>
            <p:ph idx="1" type="body"/>
          </p:nvPr>
        </p:nvSpPr>
        <p:spPr>
          <a:xfrm>
            <a:off x="311700" y="1468825"/>
            <a:ext cx="3999900" cy="30999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3" name="Google Shape;103;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sk template">
  <p:cSld name="TITLE_AND_TWO_COLUMNS_1">
    <p:bg>
      <p:bgPr>
        <a:solidFill>
          <a:schemeClr val="accent4"/>
        </a:solidFill>
      </p:bgPr>
    </p:bg>
    <p:spTree>
      <p:nvGrpSpPr>
        <p:cNvPr id="104" name="Shape 104"/>
        <p:cNvGrpSpPr/>
        <p:nvPr/>
      </p:nvGrpSpPr>
      <p:grpSpPr>
        <a:xfrm>
          <a:off x="0" y="0"/>
          <a:ext cx="0" cy="0"/>
          <a:chOff x="0" y="0"/>
          <a:chExt cx="0" cy="0"/>
        </a:xfrm>
      </p:grpSpPr>
      <p:cxnSp>
        <p:nvCxnSpPr>
          <p:cNvPr id="105" name="Google Shape;105;p20"/>
          <p:cNvCxnSpPr/>
          <p:nvPr/>
        </p:nvCxnSpPr>
        <p:spPr>
          <a:xfrm>
            <a:off x="429200" y="1275577"/>
            <a:ext cx="614100" cy="0"/>
          </a:xfrm>
          <a:prstGeom prst="straightConnector1">
            <a:avLst/>
          </a:prstGeom>
          <a:noFill/>
          <a:ln cap="flat" cmpd="sng" w="19050">
            <a:solidFill>
              <a:schemeClr val="lt1"/>
            </a:solidFill>
            <a:prstDash val="lgDash"/>
            <a:round/>
            <a:headEnd len="sm" w="sm" type="none"/>
            <a:tailEnd len="sm" w="sm" type="none"/>
          </a:ln>
        </p:spPr>
      </p:cxnSp>
      <p:sp>
        <p:nvSpPr>
          <p:cNvPr id="106" name="Google Shape;106;p20"/>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3000"/>
              <a:buNone/>
              <a:defRPr>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sp>
        <p:nvSpPr>
          <p:cNvPr id="107" name="Google Shape;107;p20"/>
          <p:cNvSpPr txBox="1"/>
          <p:nvPr>
            <p:ph idx="1" type="body"/>
          </p:nvPr>
        </p:nvSpPr>
        <p:spPr>
          <a:xfrm>
            <a:off x="311700" y="1468825"/>
            <a:ext cx="3999900" cy="30999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chemeClr val="lt1"/>
              </a:buClr>
              <a:buSzPts val="1400"/>
              <a:buChar char="●"/>
              <a:defRPr sz="1400">
                <a:solidFill>
                  <a:schemeClr val="lt1"/>
                </a:solidFill>
              </a:defRPr>
            </a:lvl1pPr>
            <a:lvl2pPr indent="-304800" lvl="1" marL="914400" rtl="0">
              <a:spcBef>
                <a:spcPts val="0"/>
              </a:spcBef>
              <a:spcAft>
                <a:spcPts val="0"/>
              </a:spcAft>
              <a:buClr>
                <a:schemeClr val="lt1"/>
              </a:buClr>
              <a:buSzPts val="1200"/>
              <a:buChar char="○"/>
              <a:defRPr sz="1200">
                <a:solidFill>
                  <a:schemeClr val="lt1"/>
                </a:solidFill>
              </a:defRPr>
            </a:lvl2pPr>
            <a:lvl3pPr indent="-304800" lvl="2" marL="1371600" rtl="0">
              <a:spcBef>
                <a:spcPts val="0"/>
              </a:spcBef>
              <a:spcAft>
                <a:spcPts val="0"/>
              </a:spcAft>
              <a:buClr>
                <a:schemeClr val="lt1"/>
              </a:buClr>
              <a:buSzPts val="1200"/>
              <a:buChar char="■"/>
              <a:defRPr sz="1200">
                <a:solidFill>
                  <a:schemeClr val="lt1"/>
                </a:solidFill>
              </a:defRPr>
            </a:lvl3pPr>
            <a:lvl4pPr indent="-304800" lvl="3" marL="1828800" rtl="0">
              <a:spcBef>
                <a:spcPts val="0"/>
              </a:spcBef>
              <a:spcAft>
                <a:spcPts val="0"/>
              </a:spcAft>
              <a:buClr>
                <a:schemeClr val="lt1"/>
              </a:buClr>
              <a:buSzPts val="1200"/>
              <a:buChar char="●"/>
              <a:defRPr sz="1200">
                <a:solidFill>
                  <a:schemeClr val="lt1"/>
                </a:solidFill>
              </a:defRPr>
            </a:lvl4pPr>
            <a:lvl5pPr indent="-304800" lvl="4" marL="2286000" rtl="0">
              <a:spcBef>
                <a:spcPts val="0"/>
              </a:spcBef>
              <a:spcAft>
                <a:spcPts val="0"/>
              </a:spcAft>
              <a:buClr>
                <a:schemeClr val="lt1"/>
              </a:buClr>
              <a:buSzPts val="1200"/>
              <a:buChar char="○"/>
              <a:defRPr sz="1200">
                <a:solidFill>
                  <a:schemeClr val="lt1"/>
                </a:solidFill>
              </a:defRPr>
            </a:lvl5pPr>
            <a:lvl6pPr indent="-304800" lvl="5" marL="2743200" rtl="0">
              <a:spcBef>
                <a:spcPts val="0"/>
              </a:spcBef>
              <a:spcAft>
                <a:spcPts val="0"/>
              </a:spcAft>
              <a:buClr>
                <a:schemeClr val="lt1"/>
              </a:buClr>
              <a:buSzPts val="1200"/>
              <a:buChar char="■"/>
              <a:defRPr sz="1200">
                <a:solidFill>
                  <a:schemeClr val="lt1"/>
                </a:solidFill>
              </a:defRPr>
            </a:lvl6pPr>
            <a:lvl7pPr indent="-304800" lvl="6" marL="3200400" rtl="0">
              <a:spcBef>
                <a:spcPts val="0"/>
              </a:spcBef>
              <a:spcAft>
                <a:spcPts val="0"/>
              </a:spcAft>
              <a:buClr>
                <a:schemeClr val="lt1"/>
              </a:buClr>
              <a:buSzPts val="1200"/>
              <a:buChar char="●"/>
              <a:defRPr sz="1200">
                <a:solidFill>
                  <a:schemeClr val="lt1"/>
                </a:solidFill>
              </a:defRPr>
            </a:lvl7pPr>
            <a:lvl8pPr indent="-304800" lvl="7" marL="3657600" rtl="0">
              <a:spcBef>
                <a:spcPts val="0"/>
              </a:spcBef>
              <a:spcAft>
                <a:spcPts val="0"/>
              </a:spcAft>
              <a:buClr>
                <a:schemeClr val="lt1"/>
              </a:buClr>
              <a:buSzPts val="1200"/>
              <a:buChar char="○"/>
              <a:defRPr sz="1200">
                <a:solidFill>
                  <a:schemeClr val="lt1"/>
                </a:solidFill>
              </a:defRPr>
            </a:lvl8pPr>
            <a:lvl9pPr indent="-304800" lvl="8" marL="4114800" rtl="0">
              <a:spcBef>
                <a:spcPts val="0"/>
              </a:spcBef>
              <a:spcAft>
                <a:spcPts val="0"/>
              </a:spcAft>
              <a:buClr>
                <a:schemeClr val="lt1"/>
              </a:buClr>
              <a:buSzPts val="1200"/>
              <a:buChar char="■"/>
              <a:defRPr sz="1200">
                <a:solidFill>
                  <a:schemeClr val="lt1"/>
                </a:solidFill>
              </a:defRPr>
            </a:lvl9pPr>
          </a:lstStyle>
          <a:p/>
        </p:txBody>
      </p:sp>
      <p:sp>
        <p:nvSpPr>
          <p:cNvPr id="108" name="Google Shape;108;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9" name="Google Shape;109;p20"/>
          <p:cNvSpPr/>
          <p:nvPr/>
        </p:nvSpPr>
        <p:spPr>
          <a:xfrm>
            <a:off x="6080675" y="4728375"/>
            <a:ext cx="2940600" cy="328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2" name="Google Shape;112;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txBox="1"/>
          <p:nvPr>
            <p:ph type="title"/>
          </p:nvPr>
        </p:nvSpPr>
        <p:spPr>
          <a:xfrm>
            <a:off x="430800" y="1889700"/>
            <a:ext cx="8282400" cy="15165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0" name="Google Shape;20;p3"/>
          <p:cNvSpPr txBox="1"/>
          <p:nvPr/>
        </p:nvSpPr>
        <p:spPr>
          <a:xfrm>
            <a:off x="311700" y="4669825"/>
            <a:ext cx="8282400" cy="38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900">
                <a:solidFill>
                  <a:schemeClr val="dk2"/>
                </a:solidFill>
                <a:latin typeface="Source Code Pro"/>
                <a:ea typeface="Source Code Pro"/>
                <a:cs typeface="Source Code Pro"/>
                <a:sym typeface="Source Code Pro"/>
              </a:rPr>
              <a:t>The Complete Prompt Engineering for AI Bootcamp</a:t>
            </a:r>
            <a:endParaRPr sz="900">
              <a:solidFill>
                <a:schemeClr val="dk2"/>
              </a:solidFill>
              <a:latin typeface="Source Code Pro"/>
              <a:ea typeface="Source Code Pro"/>
              <a:cs typeface="Source Code Pro"/>
              <a:sym typeface="Source Code Pro"/>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3" name="Shape 113"/>
        <p:cNvGrpSpPr/>
        <p:nvPr/>
      </p:nvGrpSpPr>
      <p:grpSpPr>
        <a:xfrm>
          <a:off x="0" y="0"/>
          <a:ext cx="0" cy="0"/>
          <a:chOff x="0" y="0"/>
          <a:chExt cx="0" cy="0"/>
        </a:xfrm>
      </p:grpSpPr>
      <p:sp>
        <p:nvSpPr>
          <p:cNvPr id="114" name="Google Shape;114;p22"/>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5" name="Google Shape;115;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6" name="Shape 116"/>
        <p:cNvGrpSpPr/>
        <p:nvPr/>
      </p:nvGrpSpPr>
      <p:grpSpPr>
        <a:xfrm>
          <a:off x="0" y="0"/>
          <a:ext cx="0" cy="0"/>
          <a:chOff x="0" y="0"/>
          <a:chExt cx="0" cy="0"/>
        </a:xfrm>
      </p:grpSpPr>
      <p:cxnSp>
        <p:nvCxnSpPr>
          <p:cNvPr id="117" name="Google Shape;117;p23"/>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118" name="Google Shape;118;p23"/>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9" name="Google Shape;119;p23"/>
          <p:cNvSpPr txBox="1"/>
          <p:nvPr>
            <p:ph idx="1" type="body"/>
          </p:nvPr>
        </p:nvSpPr>
        <p:spPr>
          <a:xfrm>
            <a:off x="311700" y="1618204"/>
            <a:ext cx="2808000" cy="29508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20" name="Google Shape;120;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121" name="Shape 121"/>
        <p:cNvGrpSpPr/>
        <p:nvPr/>
      </p:nvGrpSpPr>
      <p:grpSpPr>
        <a:xfrm>
          <a:off x="0" y="0"/>
          <a:ext cx="0" cy="0"/>
          <a:chOff x="0" y="0"/>
          <a:chExt cx="0" cy="0"/>
        </a:xfrm>
      </p:grpSpPr>
      <p:sp>
        <p:nvSpPr>
          <p:cNvPr id="122" name="Google Shape;122;p24"/>
          <p:cNvSpPr txBox="1"/>
          <p:nvPr>
            <p:ph type="title"/>
          </p:nvPr>
        </p:nvSpPr>
        <p:spPr>
          <a:xfrm>
            <a:off x="490250" y="528900"/>
            <a:ext cx="5678100" cy="40857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5400"/>
              <a:buNone/>
              <a:defRPr sz="5400">
                <a:solidFill>
                  <a:schemeClr val="lt1"/>
                </a:solidFill>
              </a:defRPr>
            </a:lvl1pPr>
            <a:lvl2pPr lvl="1" rtl="0">
              <a:spcBef>
                <a:spcPts val="0"/>
              </a:spcBef>
              <a:spcAft>
                <a:spcPts val="0"/>
              </a:spcAft>
              <a:buClr>
                <a:schemeClr val="lt1"/>
              </a:buClr>
              <a:buSzPts val="5400"/>
              <a:buNone/>
              <a:defRPr sz="5400">
                <a:solidFill>
                  <a:schemeClr val="lt1"/>
                </a:solidFill>
              </a:defRPr>
            </a:lvl2pPr>
            <a:lvl3pPr lvl="2" rtl="0">
              <a:spcBef>
                <a:spcPts val="0"/>
              </a:spcBef>
              <a:spcAft>
                <a:spcPts val="0"/>
              </a:spcAft>
              <a:buClr>
                <a:schemeClr val="lt1"/>
              </a:buClr>
              <a:buSzPts val="5400"/>
              <a:buNone/>
              <a:defRPr sz="5400">
                <a:solidFill>
                  <a:schemeClr val="lt1"/>
                </a:solidFill>
              </a:defRPr>
            </a:lvl3pPr>
            <a:lvl4pPr lvl="3" rtl="0">
              <a:spcBef>
                <a:spcPts val="0"/>
              </a:spcBef>
              <a:spcAft>
                <a:spcPts val="0"/>
              </a:spcAft>
              <a:buClr>
                <a:schemeClr val="lt1"/>
              </a:buClr>
              <a:buSzPts val="5400"/>
              <a:buNone/>
              <a:defRPr sz="5400">
                <a:solidFill>
                  <a:schemeClr val="lt1"/>
                </a:solidFill>
              </a:defRPr>
            </a:lvl4pPr>
            <a:lvl5pPr lvl="4" rtl="0">
              <a:spcBef>
                <a:spcPts val="0"/>
              </a:spcBef>
              <a:spcAft>
                <a:spcPts val="0"/>
              </a:spcAft>
              <a:buClr>
                <a:schemeClr val="lt1"/>
              </a:buClr>
              <a:buSzPts val="5400"/>
              <a:buNone/>
              <a:defRPr sz="5400">
                <a:solidFill>
                  <a:schemeClr val="lt1"/>
                </a:solidFill>
              </a:defRPr>
            </a:lvl5pPr>
            <a:lvl6pPr lvl="5" rtl="0">
              <a:spcBef>
                <a:spcPts val="0"/>
              </a:spcBef>
              <a:spcAft>
                <a:spcPts val="0"/>
              </a:spcAft>
              <a:buClr>
                <a:schemeClr val="lt1"/>
              </a:buClr>
              <a:buSzPts val="5400"/>
              <a:buNone/>
              <a:defRPr sz="5400">
                <a:solidFill>
                  <a:schemeClr val="lt1"/>
                </a:solidFill>
              </a:defRPr>
            </a:lvl6pPr>
            <a:lvl7pPr lvl="6" rtl="0">
              <a:spcBef>
                <a:spcPts val="0"/>
              </a:spcBef>
              <a:spcAft>
                <a:spcPts val="0"/>
              </a:spcAft>
              <a:buClr>
                <a:schemeClr val="lt1"/>
              </a:buClr>
              <a:buSzPts val="5400"/>
              <a:buNone/>
              <a:defRPr sz="5400">
                <a:solidFill>
                  <a:schemeClr val="lt1"/>
                </a:solidFill>
              </a:defRPr>
            </a:lvl7pPr>
            <a:lvl8pPr lvl="7" rtl="0">
              <a:spcBef>
                <a:spcPts val="0"/>
              </a:spcBef>
              <a:spcAft>
                <a:spcPts val="0"/>
              </a:spcAft>
              <a:buClr>
                <a:schemeClr val="lt1"/>
              </a:buClr>
              <a:buSzPts val="5400"/>
              <a:buNone/>
              <a:defRPr sz="5400">
                <a:solidFill>
                  <a:schemeClr val="lt1"/>
                </a:solidFill>
              </a:defRPr>
            </a:lvl8pPr>
            <a:lvl9pPr lvl="8" rtl="0">
              <a:spcBef>
                <a:spcPts val="0"/>
              </a:spcBef>
              <a:spcAft>
                <a:spcPts val="0"/>
              </a:spcAft>
              <a:buClr>
                <a:schemeClr val="lt1"/>
              </a:buClr>
              <a:buSzPts val="5400"/>
              <a:buNone/>
              <a:defRPr sz="5400">
                <a:solidFill>
                  <a:schemeClr val="lt1"/>
                </a:solidFill>
              </a:defRPr>
            </a:lvl9pPr>
          </a:lstStyle>
          <a:p/>
        </p:txBody>
      </p:sp>
      <p:sp>
        <p:nvSpPr>
          <p:cNvPr id="123" name="Google Shape;123;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id="124" name="Google Shape;124;p24"/>
          <p:cNvPicPr preferRelativeResize="0"/>
          <p:nvPr/>
        </p:nvPicPr>
        <p:blipFill>
          <a:blip r:embed="rId2">
            <a:alphaModFix/>
          </a:blip>
          <a:stretch>
            <a:fillRect/>
          </a:stretch>
        </p:blipFill>
        <p:spPr>
          <a:xfrm>
            <a:off x="5696178" y="4594275"/>
            <a:ext cx="2978422" cy="393600"/>
          </a:xfrm>
          <a:prstGeom prst="rect">
            <a:avLst/>
          </a:prstGeom>
          <a:noFill/>
          <a:ln>
            <a:noFill/>
          </a:ln>
        </p:spPr>
      </p:pic>
      <p:sp>
        <p:nvSpPr>
          <p:cNvPr id="125" name="Google Shape;125;p24"/>
          <p:cNvSpPr txBox="1"/>
          <p:nvPr/>
        </p:nvSpPr>
        <p:spPr>
          <a:xfrm>
            <a:off x="311700" y="4669825"/>
            <a:ext cx="8282400" cy="38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900">
                <a:solidFill>
                  <a:schemeClr val="lt1"/>
                </a:solidFill>
                <a:latin typeface="Source Code Pro"/>
                <a:ea typeface="Source Code Pro"/>
                <a:cs typeface="Source Code Pro"/>
                <a:sym typeface="Source Code Pro"/>
              </a:rPr>
              <a:t>Prompt Engineering Principles</a:t>
            </a:r>
            <a:endParaRPr sz="900">
              <a:solidFill>
                <a:schemeClr val="lt1"/>
              </a:solidFill>
              <a:latin typeface="Source Code Pro"/>
              <a:ea typeface="Source Code Pro"/>
              <a:cs typeface="Source Code Pro"/>
              <a:sym typeface="Source Code Pr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accent2"/>
        </a:solidFill>
      </p:bgPr>
    </p:bg>
    <p:spTree>
      <p:nvGrpSpPr>
        <p:cNvPr id="126" name="Shape 126"/>
        <p:cNvGrpSpPr/>
        <p:nvPr/>
      </p:nvGrpSpPr>
      <p:grpSpPr>
        <a:xfrm>
          <a:off x="0" y="0"/>
          <a:ext cx="0" cy="0"/>
          <a:chOff x="0" y="0"/>
          <a:chExt cx="0" cy="0"/>
        </a:xfrm>
      </p:grpSpPr>
      <p:sp>
        <p:nvSpPr>
          <p:cNvPr id="127" name="Google Shape;127;p25"/>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8" name="Google Shape;128;p25"/>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129" name="Google Shape;129;p25"/>
          <p:cNvSpPr txBox="1"/>
          <p:nvPr>
            <p:ph type="title"/>
          </p:nvPr>
        </p:nvSpPr>
        <p:spPr>
          <a:xfrm>
            <a:off x="265500" y="1078750"/>
            <a:ext cx="4045200" cy="17892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4600"/>
              <a:buNone/>
              <a:defRPr sz="4600">
                <a:solidFill>
                  <a:schemeClr val="lt1"/>
                </a:solidFill>
              </a:defRPr>
            </a:lvl1pPr>
            <a:lvl2pPr lvl="1" rtl="0" algn="ctr">
              <a:spcBef>
                <a:spcPts val="0"/>
              </a:spcBef>
              <a:spcAft>
                <a:spcPts val="0"/>
              </a:spcAft>
              <a:buClr>
                <a:schemeClr val="lt1"/>
              </a:buClr>
              <a:buSzPts val="4600"/>
              <a:buNone/>
              <a:defRPr sz="4600">
                <a:solidFill>
                  <a:schemeClr val="lt1"/>
                </a:solidFill>
              </a:defRPr>
            </a:lvl2pPr>
            <a:lvl3pPr lvl="2" rtl="0" algn="ctr">
              <a:spcBef>
                <a:spcPts val="0"/>
              </a:spcBef>
              <a:spcAft>
                <a:spcPts val="0"/>
              </a:spcAft>
              <a:buClr>
                <a:schemeClr val="lt1"/>
              </a:buClr>
              <a:buSzPts val="4600"/>
              <a:buNone/>
              <a:defRPr sz="4600">
                <a:solidFill>
                  <a:schemeClr val="lt1"/>
                </a:solidFill>
              </a:defRPr>
            </a:lvl3pPr>
            <a:lvl4pPr lvl="3" rtl="0" algn="ctr">
              <a:spcBef>
                <a:spcPts val="0"/>
              </a:spcBef>
              <a:spcAft>
                <a:spcPts val="0"/>
              </a:spcAft>
              <a:buClr>
                <a:schemeClr val="lt1"/>
              </a:buClr>
              <a:buSzPts val="4600"/>
              <a:buNone/>
              <a:defRPr sz="4600">
                <a:solidFill>
                  <a:schemeClr val="lt1"/>
                </a:solidFill>
              </a:defRPr>
            </a:lvl4pPr>
            <a:lvl5pPr lvl="4" rtl="0" algn="ctr">
              <a:spcBef>
                <a:spcPts val="0"/>
              </a:spcBef>
              <a:spcAft>
                <a:spcPts val="0"/>
              </a:spcAft>
              <a:buClr>
                <a:schemeClr val="lt1"/>
              </a:buClr>
              <a:buSzPts val="4600"/>
              <a:buNone/>
              <a:defRPr sz="4600">
                <a:solidFill>
                  <a:schemeClr val="lt1"/>
                </a:solidFill>
              </a:defRPr>
            </a:lvl5pPr>
            <a:lvl6pPr lvl="5" rtl="0" algn="ctr">
              <a:spcBef>
                <a:spcPts val="0"/>
              </a:spcBef>
              <a:spcAft>
                <a:spcPts val="0"/>
              </a:spcAft>
              <a:buClr>
                <a:schemeClr val="lt1"/>
              </a:buClr>
              <a:buSzPts val="4600"/>
              <a:buNone/>
              <a:defRPr sz="4600">
                <a:solidFill>
                  <a:schemeClr val="lt1"/>
                </a:solidFill>
              </a:defRPr>
            </a:lvl6pPr>
            <a:lvl7pPr lvl="6" rtl="0" algn="ctr">
              <a:spcBef>
                <a:spcPts val="0"/>
              </a:spcBef>
              <a:spcAft>
                <a:spcPts val="0"/>
              </a:spcAft>
              <a:buClr>
                <a:schemeClr val="lt1"/>
              </a:buClr>
              <a:buSzPts val="4600"/>
              <a:buNone/>
              <a:defRPr sz="4600">
                <a:solidFill>
                  <a:schemeClr val="lt1"/>
                </a:solidFill>
              </a:defRPr>
            </a:lvl7pPr>
            <a:lvl8pPr lvl="7" rtl="0" algn="ctr">
              <a:spcBef>
                <a:spcPts val="0"/>
              </a:spcBef>
              <a:spcAft>
                <a:spcPts val="0"/>
              </a:spcAft>
              <a:buClr>
                <a:schemeClr val="lt1"/>
              </a:buClr>
              <a:buSzPts val="4600"/>
              <a:buNone/>
              <a:defRPr sz="4600">
                <a:solidFill>
                  <a:schemeClr val="lt1"/>
                </a:solidFill>
              </a:defRPr>
            </a:lvl8pPr>
            <a:lvl9pPr lvl="8" rtl="0" algn="ctr">
              <a:spcBef>
                <a:spcPts val="0"/>
              </a:spcBef>
              <a:spcAft>
                <a:spcPts val="0"/>
              </a:spcAft>
              <a:buClr>
                <a:schemeClr val="lt1"/>
              </a:buClr>
              <a:buSzPts val="4600"/>
              <a:buNone/>
              <a:defRPr sz="4600">
                <a:solidFill>
                  <a:schemeClr val="lt1"/>
                </a:solidFill>
              </a:defRPr>
            </a:lvl9pPr>
          </a:lstStyle>
          <a:p/>
        </p:txBody>
      </p:sp>
      <p:sp>
        <p:nvSpPr>
          <p:cNvPr id="130" name="Google Shape;130;p25"/>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900"/>
              <a:buNone/>
              <a:defRPr sz="1900">
                <a:solidFill>
                  <a:schemeClr val="lt1"/>
                </a:solidFill>
              </a:defRPr>
            </a:lvl1pPr>
            <a:lvl2pPr lvl="1" rtl="0" algn="ctr">
              <a:lnSpc>
                <a:spcPct val="100000"/>
              </a:lnSpc>
              <a:spcBef>
                <a:spcPts val="0"/>
              </a:spcBef>
              <a:spcAft>
                <a:spcPts val="0"/>
              </a:spcAft>
              <a:buClr>
                <a:schemeClr val="lt1"/>
              </a:buClr>
              <a:buSzPts val="1900"/>
              <a:buNone/>
              <a:defRPr sz="1900">
                <a:solidFill>
                  <a:schemeClr val="lt1"/>
                </a:solidFill>
              </a:defRPr>
            </a:lvl2pPr>
            <a:lvl3pPr lvl="2" rtl="0" algn="ctr">
              <a:lnSpc>
                <a:spcPct val="100000"/>
              </a:lnSpc>
              <a:spcBef>
                <a:spcPts val="0"/>
              </a:spcBef>
              <a:spcAft>
                <a:spcPts val="0"/>
              </a:spcAft>
              <a:buClr>
                <a:schemeClr val="lt1"/>
              </a:buClr>
              <a:buSzPts val="1900"/>
              <a:buNone/>
              <a:defRPr sz="1900">
                <a:solidFill>
                  <a:schemeClr val="lt1"/>
                </a:solidFill>
              </a:defRPr>
            </a:lvl3pPr>
            <a:lvl4pPr lvl="3" rtl="0" algn="ctr">
              <a:lnSpc>
                <a:spcPct val="100000"/>
              </a:lnSpc>
              <a:spcBef>
                <a:spcPts val="0"/>
              </a:spcBef>
              <a:spcAft>
                <a:spcPts val="0"/>
              </a:spcAft>
              <a:buClr>
                <a:schemeClr val="lt1"/>
              </a:buClr>
              <a:buSzPts val="1900"/>
              <a:buNone/>
              <a:defRPr sz="1900">
                <a:solidFill>
                  <a:schemeClr val="lt1"/>
                </a:solidFill>
              </a:defRPr>
            </a:lvl4pPr>
            <a:lvl5pPr lvl="4" rtl="0" algn="ctr">
              <a:lnSpc>
                <a:spcPct val="100000"/>
              </a:lnSpc>
              <a:spcBef>
                <a:spcPts val="0"/>
              </a:spcBef>
              <a:spcAft>
                <a:spcPts val="0"/>
              </a:spcAft>
              <a:buClr>
                <a:schemeClr val="lt1"/>
              </a:buClr>
              <a:buSzPts val="1900"/>
              <a:buNone/>
              <a:defRPr sz="1900">
                <a:solidFill>
                  <a:schemeClr val="lt1"/>
                </a:solidFill>
              </a:defRPr>
            </a:lvl5pPr>
            <a:lvl6pPr lvl="5" rtl="0" algn="ctr">
              <a:lnSpc>
                <a:spcPct val="100000"/>
              </a:lnSpc>
              <a:spcBef>
                <a:spcPts val="0"/>
              </a:spcBef>
              <a:spcAft>
                <a:spcPts val="0"/>
              </a:spcAft>
              <a:buClr>
                <a:schemeClr val="lt1"/>
              </a:buClr>
              <a:buSzPts val="1900"/>
              <a:buNone/>
              <a:defRPr sz="1900">
                <a:solidFill>
                  <a:schemeClr val="lt1"/>
                </a:solidFill>
              </a:defRPr>
            </a:lvl6pPr>
            <a:lvl7pPr lvl="6" rtl="0" algn="ctr">
              <a:lnSpc>
                <a:spcPct val="100000"/>
              </a:lnSpc>
              <a:spcBef>
                <a:spcPts val="0"/>
              </a:spcBef>
              <a:spcAft>
                <a:spcPts val="0"/>
              </a:spcAft>
              <a:buClr>
                <a:schemeClr val="lt1"/>
              </a:buClr>
              <a:buSzPts val="1900"/>
              <a:buNone/>
              <a:defRPr sz="1900">
                <a:solidFill>
                  <a:schemeClr val="lt1"/>
                </a:solidFill>
              </a:defRPr>
            </a:lvl7pPr>
            <a:lvl8pPr lvl="7" rtl="0" algn="ctr">
              <a:lnSpc>
                <a:spcPct val="100000"/>
              </a:lnSpc>
              <a:spcBef>
                <a:spcPts val="0"/>
              </a:spcBef>
              <a:spcAft>
                <a:spcPts val="0"/>
              </a:spcAft>
              <a:buClr>
                <a:schemeClr val="lt1"/>
              </a:buClr>
              <a:buSzPts val="1900"/>
              <a:buNone/>
              <a:defRPr sz="1900">
                <a:solidFill>
                  <a:schemeClr val="lt1"/>
                </a:solidFill>
              </a:defRPr>
            </a:lvl8pPr>
            <a:lvl9pPr lvl="8" rtl="0" algn="ctr">
              <a:lnSpc>
                <a:spcPct val="100000"/>
              </a:lnSpc>
              <a:spcBef>
                <a:spcPts val="0"/>
              </a:spcBef>
              <a:spcAft>
                <a:spcPts val="0"/>
              </a:spcAft>
              <a:buClr>
                <a:schemeClr val="lt1"/>
              </a:buClr>
              <a:buSzPts val="1900"/>
              <a:buNone/>
              <a:defRPr sz="1900">
                <a:solidFill>
                  <a:schemeClr val="lt1"/>
                </a:solidFill>
              </a:defRPr>
            </a:lvl9pPr>
          </a:lstStyle>
          <a:p/>
        </p:txBody>
      </p:sp>
      <p:sp>
        <p:nvSpPr>
          <p:cNvPr id="131" name="Google Shape;131;p25"/>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2" name="Google Shape;132;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bg>
      <p:bgPr>
        <a:solidFill>
          <a:schemeClr val="accent6"/>
        </a:solidFill>
      </p:bgPr>
    </p:bg>
    <p:spTree>
      <p:nvGrpSpPr>
        <p:cNvPr id="133" name="Shape 133"/>
        <p:cNvGrpSpPr/>
        <p:nvPr/>
      </p:nvGrpSpPr>
      <p:grpSpPr>
        <a:xfrm>
          <a:off x="0" y="0"/>
          <a:ext cx="0" cy="0"/>
          <a:chOff x="0" y="0"/>
          <a:chExt cx="0" cy="0"/>
        </a:xfrm>
      </p:grpSpPr>
      <p:sp>
        <p:nvSpPr>
          <p:cNvPr id="134" name="Google Shape;134;p26"/>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5" name="Google Shape;135;p26"/>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136" name="Google Shape;136;p26"/>
          <p:cNvSpPr txBox="1"/>
          <p:nvPr>
            <p:ph type="title"/>
          </p:nvPr>
        </p:nvSpPr>
        <p:spPr>
          <a:xfrm>
            <a:off x="265500" y="1078750"/>
            <a:ext cx="4045200" cy="17892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600"/>
              <a:buNone/>
              <a:defRPr sz="4600"/>
            </a:lvl1pPr>
            <a:lvl2pPr lvl="1" rtl="0" algn="ctr">
              <a:spcBef>
                <a:spcPts val="0"/>
              </a:spcBef>
              <a:spcAft>
                <a:spcPts val="0"/>
              </a:spcAft>
              <a:buSzPts val="4600"/>
              <a:buNone/>
              <a:defRPr sz="4600"/>
            </a:lvl2pPr>
            <a:lvl3pPr lvl="2" rtl="0" algn="ctr">
              <a:spcBef>
                <a:spcPts val="0"/>
              </a:spcBef>
              <a:spcAft>
                <a:spcPts val="0"/>
              </a:spcAft>
              <a:buSzPts val="4600"/>
              <a:buNone/>
              <a:defRPr sz="4600"/>
            </a:lvl3pPr>
            <a:lvl4pPr lvl="3" rtl="0" algn="ctr">
              <a:spcBef>
                <a:spcPts val="0"/>
              </a:spcBef>
              <a:spcAft>
                <a:spcPts val="0"/>
              </a:spcAft>
              <a:buSzPts val="4600"/>
              <a:buNone/>
              <a:defRPr sz="4600"/>
            </a:lvl4pPr>
            <a:lvl5pPr lvl="4" rtl="0" algn="ctr">
              <a:spcBef>
                <a:spcPts val="0"/>
              </a:spcBef>
              <a:spcAft>
                <a:spcPts val="0"/>
              </a:spcAft>
              <a:buSzPts val="4600"/>
              <a:buNone/>
              <a:defRPr sz="4600"/>
            </a:lvl5pPr>
            <a:lvl6pPr lvl="5" rtl="0" algn="ctr">
              <a:spcBef>
                <a:spcPts val="0"/>
              </a:spcBef>
              <a:spcAft>
                <a:spcPts val="0"/>
              </a:spcAft>
              <a:buSzPts val="4600"/>
              <a:buNone/>
              <a:defRPr sz="4600"/>
            </a:lvl6pPr>
            <a:lvl7pPr lvl="6" rtl="0" algn="ctr">
              <a:spcBef>
                <a:spcPts val="0"/>
              </a:spcBef>
              <a:spcAft>
                <a:spcPts val="0"/>
              </a:spcAft>
              <a:buSzPts val="4600"/>
              <a:buNone/>
              <a:defRPr sz="4600"/>
            </a:lvl7pPr>
            <a:lvl8pPr lvl="7" rtl="0" algn="ctr">
              <a:spcBef>
                <a:spcPts val="0"/>
              </a:spcBef>
              <a:spcAft>
                <a:spcPts val="0"/>
              </a:spcAft>
              <a:buSzPts val="4600"/>
              <a:buNone/>
              <a:defRPr sz="4600"/>
            </a:lvl8pPr>
            <a:lvl9pPr lvl="8" rtl="0" algn="ctr">
              <a:spcBef>
                <a:spcPts val="0"/>
              </a:spcBef>
              <a:spcAft>
                <a:spcPts val="0"/>
              </a:spcAft>
              <a:buSzPts val="4600"/>
              <a:buNone/>
              <a:defRPr sz="4600"/>
            </a:lvl9pPr>
          </a:lstStyle>
          <a:p/>
        </p:txBody>
      </p:sp>
      <p:sp>
        <p:nvSpPr>
          <p:cNvPr id="137" name="Google Shape;137;p26"/>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900"/>
              <a:buNone/>
              <a:defRPr sz="1900"/>
            </a:lvl1pPr>
            <a:lvl2pPr lvl="1" rtl="0" algn="ctr">
              <a:lnSpc>
                <a:spcPct val="100000"/>
              </a:lnSpc>
              <a:spcBef>
                <a:spcPts val="0"/>
              </a:spcBef>
              <a:spcAft>
                <a:spcPts val="0"/>
              </a:spcAft>
              <a:buSzPts val="1900"/>
              <a:buNone/>
              <a:defRPr sz="1900"/>
            </a:lvl2pPr>
            <a:lvl3pPr lvl="2" rtl="0" algn="ctr">
              <a:lnSpc>
                <a:spcPct val="100000"/>
              </a:lnSpc>
              <a:spcBef>
                <a:spcPts val="0"/>
              </a:spcBef>
              <a:spcAft>
                <a:spcPts val="0"/>
              </a:spcAft>
              <a:buSzPts val="1900"/>
              <a:buNone/>
              <a:defRPr sz="1900"/>
            </a:lvl3pPr>
            <a:lvl4pPr lvl="3" rtl="0" algn="ctr">
              <a:lnSpc>
                <a:spcPct val="100000"/>
              </a:lnSpc>
              <a:spcBef>
                <a:spcPts val="0"/>
              </a:spcBef>
              <a:spcAft>
                <a:spcPts val="0"/>
              </a:spcAft>
              <a:buSzPts val="1900"/>
              <a:buNone/>
              <a:defRPr sz="1900"/>
            </a:lvl4pPr>
            <a:lvl5pPr lvl="4" rtl="0" algn="ctr">
              <a:lnSpc>
                <a:spcPct val="100000"/>
              </a:lnSpc>
              <a:spcBef>
                <a:spcPts val="0"/>
              </a:spcBef>
              <a:spcAft>
                <a:spcPts val="0"/>
              </a:spcAft>
              <a:buSzPts val="1900"/>
              <a:buNone/>
              <a:defRPr sz="1900"/>
            </a:lvl5pPr>
            <a:lvl6pPr lvl="5" rtl="0" algn="ctr">
              <a:lnSpc>
                <a:spcPct val="100000"/>
              </a:lnSpc>
              <a:spcBef>
                <a:spcPts val="0"/>
              </a:spcBef>
              <a:spcAft>
                <a:spcPts val="0"/>
              </a:spcAft>
              <a:buSzPts val="1900"/>
              <a:buNone/>
              <a:defRPr sz="1900"/>
            </a:lvl6pPr>
            <a:lvl7pPr lvl="6" rtl="0" algn="ctr">
              <a:lnSpc>
                <a:spcPct val="100000"/>
              </a:lnSpc>
              <a:spcBef>
                <a:spcPts val="0"/>
              </a:spcBef>
              <a:spcAft>
                <a:spcPts val="0"/>
              </a:spcAft>
              <a:buSzPts val="1900"/>
              <a:buNone/>
              <a:defRPr sz="1900"/>
            </a:lvl7pPr>
            <a:lvl8pPr lvl="7" rtl="0" algn="ctr">
              <a:lnSpc>
                <a:spcPct val="100000"/>
              </a:lnSpc>
              <a:spcBef>
                <a:spcPts val="0"/>
              </a:spcBef>
              <a:spcAft>
                <a:spcPts val="0"/>
              </a:spcAft>
              <a:buSzPts val="1900"/>
              <a:buNone/>
              <a:defRPr sz="1900"/>
            </a:lvl8pPr>
            <a:lvl9pPr lvl="8" rtl="0" algn="ctr">
              <a:lnSpc>
                <a:spcPct val="100000"/>
              </a:lnSpc>
              <a:spcBef>
                <a:spcPts val="0"/>
              </a:spcBef>
              <a:spcAft>
                <a:spcPts val="0"/>
              </a:spcAft>
              <a:buSzPts val="1900"/>
              <a:buNone/>
              <a:defRPr sz="1900"/>
            </a:lvl9pPr>
          </a:lstStyle>
          <a:p/>
        </p:txBody>
      </p:sp>
      <p:sp>
        <p:nvSpPr>
          <p:cNvPr id="138" name="Google Shape;138;p26"/>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9" name="Google Shape;139;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0" name="Shape 140"/>
        <p:cNvGrpSpPr/>
        <p:nvPr/>
      </p:nvGrpSpPr>
      <p:grpSpPr>
        <a:xfrm>
          <a:off x="0" y="0"/>
          <a:ext cx="0" cy="0"/>
          <a:chOff x="0" y="0"/>
          <a:chExt cx="0" cy="0"/>
        </a:xfrm>
      </p:grpSpPr>
      <p:sp>
        <p:nvSpPr>
          <p:cNvPr id="141" name="Google Shape;141;p27"/>
          <p:cNvSpPr txBox="1"/>
          <p:nvPr>
            <p:ph idx="1" type="body"/>
          </p:nvPr>
        </p:nvSpPr>
        <p:spPr>
          <a:xfrm>
            <a:off x="311700" y="406472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142" name="Google Shape;142;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3" name="Shape 143"/>
        <p:cNvGrpSpPr/>
        <p:nvPr/>
      </p:nvGrpSpPr>
      <p:grpSpPr>
        <a:xfrm>
          <a:off x="0" y="0"/>
          <a:ext cx="0" cy="0"/>
          <a:chOff x="0" y="0"/>
          <a:chExt cx="0" cy="0"/>
        </a:xfrm>
      </p:grpSpPr>
      <p:cxnSp>
        <p:nvCxnSpPr>
          <p:cNvPr id="144" name="Google Shape;144;p28"/>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145" name="Google Shape;145;p28"/>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46" name="Google Shape;146;p28"/>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47" name="Google Shape;147;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 name="Shape 148"/>
        <p:cNvGrpSpPr/>
        <p:nvPr/>
      </p:nvGrpSpPr>
      <p:grpSpPr>
        <a:xfrm>
          <a:off x="0" y="0"/>
          <a:ext cx="0" cy="0"/>
          <a:chOff x="0" y="0"/>
          <a:chExt cx="0" cy="0"/>
        </a:xfrm>
      </p:grpSpPr>
      <p:sp>
        <p:nvSpPr>
          <p:cNvPr id="149" name="Google Shape;149;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3" name="Google Shape;23;p4"/>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4"/>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4"/>
          <p:cNvSpPr txBox="1"/>
          <p:nvPr/>
        </p:nvSpPr>
        <p:spPr>
          <a:xfrm>
            <a:off x="311700" y="4669825"/>
            <a:ext cx="8282400" cy="38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900">
                <a:solidFill>
                  <a:schemeClr val="dk2"/>
                </a:solidFill>
                <a:latin typeface="Source Code Pro"/>
                <a:ea typeface="Source Code Pro"/>
                <a:cs typeface="Source Code Pro"/>
                <a:sym typeface="Source Code Pro"/>
              </a:rPr>
              <a:t>The Complete Prompt Engineering for AI Bootcamp</a:t>
            </a:r>
            <a:endParaRPr sz="900">
              <a:solidFill>
                <a:schemeClr val="dk2"/>
              </a:solidFill>
              <a:latin typeface="Source Code Pro"/>
              <a:ea typeface="Source Code Pro"/>
              <a:cs typeface="Source Code Pro"/>
              <a:sym typeface="Source Code Pr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cxnSp>
        <p:nvCxnSpPr>
          <p:cNvPr id="28" name="Google Shape;28;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9" name="Google Shape;29;p5"/>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5"/>
          <p:cNvSpPr txBox="1"/>
          <p:nvPr>
            <p:ph idx="1" type="body"/>
          </p:nvPr>
        </p:nvSpPr>
        <p:spPr>
          <a:xfrm>
            <a:off x="311700" y="1468825"/>
            <a:ext cx="3999900" cy="3099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5"/>
          <p:cNvSpPr txBox="1"/>
          <p:nvPr>
            <p:ph idx="2" type="body"/>
          </p:nvPr>
        </p:nvSpPr>
        <p:spPr>
          <a:xfrm>
            <a:off x="4832400" y="1468825"/>
            <a:ext cx="3999900" cy="3099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3" name="Google Shape;33;p5"/>
          <p:cNvSpPr txBox="1"/>
          <p:nvPr/>
        </p:nvSpPr>
        <p:spPr>
          <a:xfrm>
            <a:off x="311700" y="4669825"/>
            <a:ext cx="8282400" cy="38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900">
                <a:solidFill>
                  <a:schemeClr val="dk2"/>
                </a:solidFill>
                <a:latin typeface="Source Code Pro"/>
                <a:ea typeface="Source Code Pro"/>
                <a:cs typeface="Source Code Pro"/>
                <a:sym typeface="Source Code Pro"/>
              </a:rPr>
              <a:t>The Complete Prompt Engineering for AI Bootcamp</a:t>
            </a:r>
            <a:endParaRPr sz="900">
              <a:solidFill>
                <a:schemeClr val="dk2"/>
              </a:solidFill>
              <a:latin typeface="Source Code Pro"/>
              <a:ea typeface="Source Code Pro"/>
              <a:cs typeface="Source Code Pro"/>
              <a:sym typeface="Source Code Pr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6"/>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7" name="Google Shape;37;p6"/>
          <p:cNvSpPr txBox="1"/>
          <p:nvPr/>
        </p:nvSpPr>
        <p:spPr>
          <a:xfrm>
            <a:off x="311700" y="4669825"/>
            <a:ext cx="8282400" cy="38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900">
                <a:solidFill>
                  <a:schemeClr val="dk2"/>
                </a:solidFill>
                <a:latin typeface="Source Code Pro"/>
                <a:ea typeface="Source Code Pro"/>
                <a:cs typeface="Source Code Pro"/>
                <a:sym typeface="Source Code Pro"/>
              </a:rPr>
              <a:t>The Complete Prompt Engineering for AI Bootcamp</a:t>
            </a:r>
            <a:endParaRPr sz="900">
              <a:solidFill>
                <a:schemeClr val="dk2"/>
              </a:solidFill>
              <a:latin typeface="Source Code Pro"/>
              <a:ea typeface="Source Code Pro"/>
              <a:cs typeface="Source Code Pro"/>
              <a:sym typeface="Source Code Pr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cxnSp>
        <p:nvCxnSpPr>
          <p:cNvPr id="39" name="Google Shape;39;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40" name="Google Shape;40;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1" name="Google Shape;41;p7"/>
          <p:cNvSpPr txBox="1"/>
          <p:nvPr>
            <p:ph idx="1" type="body"/>
          </p:nvPr>
        </p:nvSpPr>
        <p:spPr>
          <a:xfrm>
            <a:off x="311700" y="1618204"/>
            <a:ext cx="2808000" cy="2950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3" name="Google Shape;43;p7"/>
          <p:cNvSpPr txBox="1"/>
          <p:nvPr/>
        </p:nvSpPr>
        <p:spPr>
          <a:xfrm>
            <a:off x="311700" y="4669825"/>
            <a:ext cx="8282400" cy="38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900">
                <a:solidFill>
                  <a:schemeClr val="dk2"/>
                </a:solidFill>
                <a:latin typeface="Source Code Pro"/>
                <a:ea typeface="Source Code Pro"/>
                <a:cs typeface="Source Code Pro"/>
                <a:sym typeface="Source Code Pro"/>
              </a:rPr>
              <a:t>The Complete Prompt Engineering for AI Bootcamp</a:t>
            </a:r>
            <a:endParaRPr sz="900">
              <a:solidFill>
                <a:schemeClr val="dk2"/>
              </a:solidFill>
              <a:latin typeface="Source Code Pro"/>
              <a:ea typeface="Source Code Pro"/>
              <a:cs typeface="Source Code Pro"/>
              <a:sym typeface="Source Code Pr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sp>
        <p:nvSpPr>
          <p:cNvPr id="45" name="Google Shape;45;p8"/>
          <p:cNvSpPr txBox="1"/>
          <p:nvPr>
            <p:ph type="title"/>
          </p:nvPr>
        </p:nvSpPr>
        <p:spPr>
          <a:xfrm>
            <a:off x="490250" y="528900"/>
            <a:ext cx="5678100" cy="40857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46" name="Google Shape;46;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47" name="Google Shape;47;p8"/>
          <p:cNvSpPr txBox="1"/>
          <p:nvPr/>
        </p:nvSpPr>
        <p:spPr>
          <a:xfrm>
            <a:off x="311700" y="4669825"/>
            <a:ext cx="8282400" cy="38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900">
                <a:solidFill>
                  <a:schemeClr val="lt1"/>
                </a:solidFill>
                <a:latin typeface="Source Code Pro"/>
                <a:ea typeface="Source Code Pro"/>
                <a:cs typeface="Source Code Pro"/>
                <a:sym typeface="Source Code Pro"/>
              </a:rPr>
              <a:t>The Complete Prompt Engineering for AI Bootcamp</a:t>
            </a:r>
            <a:endParaRPr sz="900">
              <a:solidFill>
                <a:schemeClr val="lt1"/>
              </a:solidFill>
              <a:latin typeface="Source Code Pro"/>
              <a:ea typeface="Source Code Pro"/>
              <a:cs typeface="Source Code Pro"/>
              <a:sym typeface="Source Code Pr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48" name="Shape 48"/>
        <p:cNvGrpSpPr/>
        <p:nvPr/>
      </p:nvGrpSpPr>
      <p:grpSpPr>
        <a:xfrm>
          <a:off x="0" y="0"/>
          <a:ext cx="0" cy="0"/>
          <a:chOff x="0" y="0"/>
          <a:chExt cx="0" cy="0"/>
        </a:xfrm>
      </p:grpSpPr>
      <p:sp>
        <p:nvSpPr>
          <p:cNvPr id="49" name="Google Shape;49;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51" name="Google Shape;51;p9"/>
          <p:cNvSpPr txBox="1"/>
          <p:nvPr>
            <p:ph type="title"/>
          </p:nvPr>
        </p:nvSpPr>
        <p:spPr>
          <a:xfrm>
            <a:off x="265500" y="1078750"/>
            <a:ext cx="4045200" cy="1789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52" name="Google Shape;52;p9"/>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4" name="Google Shape;5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5" name="Google Shape;55;p9"/>
          <p:cNvSpPr txBox="1"/>
          <p:nvPr/>
        </p:nvSpPr>
        <p:spPr>
          <a:xfrm>
            <a:off x="311700" y="4669825"/>
            <a:ext cx="8282400" cy="38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900">
                <a:solidFill>
                  <a:schemeClr val="dk2"/>
                </a:solidFill>
                <a:latin typeface="Source Code Pro"/>
                <a:ea typeface="Source Code Pro"/>
                <a:cs typeface="Source Code Pro"/>
                <a:sym typeface="Source Code Pro"/>
              </a:rPr>
              <a:t>The Complete Prompt Engineering for AI Bootcamp</a:t>
            </a:r>
            <a:endParaRPr sz="900">
              <a:solidFill>
                <a:schemeClr val="dk2"/>
              </a:solidFill>
              <a:latin typeface="Source Code Pro"/>
              <a:ea typeface="Source Code Pro"/>
              <a:cs typeface="Source Code Pro"/>
              <a:sym typeface="Source Code Pr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 name="Shape 56"/>
        <p:cNvGrpSpPr/>
        <p:nvPr/>
      </p:nvGrpSpPr>
      <p:grpSpPr>
        <a:xfrm>
          <a:off x="0" y="0"/>
          <a:ext cx="0" cy="0"/>
          <a:chOff x="0" y="0"/>
          <a:chExt cx="0" cy="0"/>
        </a:xfrm>
      </p:grpSpPr>
      <p:sp>
        <p:nvSpPr>
          <p:cNvPr id="57" name="Google Shape;57;p10"/>
          <p:cNvSpPr txBox="1"/>
          <p:nvPr>
            <p:ph idx="1" type="body"/>
          </p:nvPr>
        </p:nvSpPr>
        <p:spPr>
          <a:xfrm>
            <a:off x="311700" y="406472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8" name="Google Shape;5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10"/>
          <p:cNvSpPr txBox="1"/>
          <p:nvPr/>
        </p:nvSpPr>
        <p:spPr>
          <a:xfrm>
            <a:off x="311700" y="4669825"/>
            <a:ext cx="8282400" cy="38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900">
                <a:solidFill>
                  <a:schemeClr val="dk2"/>
                </a:solidFill>
                <a:latin typeface="Source Code Pro"/>
                <a:ea typeface="Source Code Pro"/>
                <a:cs typeface="Source Code Pro"/>
                <a:sym typeface="Source Code Pro"/>
              </a:rPr>
              <a:t>The Complete Prompt Engineering for AI Bootcamp</a:t>
            </a:r>
            <a:endParaRPr sz="900">
              <a:solidFill>
                <a:schemeClr val="dk2"/>
              </a:solidFill>
              <a:latin typeface="Source Code Pro"/>
              <a:ea typeface="Source Code Pro"/>
              <a:cs typeface="Source Code Pro"/>
              <a:sym typeface="Source Code Pr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5" Type="http://schemas.openxmlformats.org/officeDocument/2006/relationships/theme" Target="../theme/theme3.xml"/><Relationship Id="rId14" Type="http://schemas.openxmlformats.org/officeDocument/2006/relationships/slideLayout" Target="../slideLayouts/slideLayout2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79" name="Shape 79"/>
        <p:cNvGrpSpPr/>
        <p:nvPr/>
      </p:nvGrpSpPr>
      <p:grpSpPr>
        <a:xfrm>
          <a:off x="0" y="0"/>
          <a:ext cx="0" cy="0"/>
          <a:chOff x="0" y="0"/>
          <a:chExt cx="0" cy="0"/>
        </a:xfrm>
      </p:grpSpPr>
      <p:sp>
        <p:nvSpPr>
          <p:cNvPr id="80" name="Google Shape;80;p15"/>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rmAutofit/>
          </a:bodyPr>
          <a:lstStyle>
            <a:lvl1pPr lvl="0"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81" name="Google Shape;81;p15"/>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2" name="Google Shape;82;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Source Code Pro"/>
                <a:ea typeface="Source Code Pro"/>
                <a:cs typeface="Source Code Pro"/>
                <a:sym typeface="Source Code Pro"/>
              </a:defRPr>
            </a:lvl1pPr>
            <a:lvl2pPr lvl="1" rtl="0" algn="r">
              <a:buNone/>
              <a:defRPr sz="1000">
                <a:solidFill>
                  <a:schemeClr val="dk2"/>
                </a:solidFill>
                <a:latin typeface="Source Code Pro"/>
                <a:ea typeface="Source Code Pro"/>
                <a:cs typeface="Source Code Pro"/>
                <a:sym typeface="Source Code Pro"/>
              </a:defRPr>
            </a:lvl2pPr>
            <a:lvl3pPr lvl="2" rtl="0" algn="r">
              <a:buNone/>
              <a:defRPr sz="1000">
                <a:solidFill>
                  <a:schemeClr val="dk2"/>
                </a:solidFill>
                <a:latin typeface="Source Code Pro"/>
                <a:ea typeface="Source Code Pro"/>
                <a:cs typeface="Source Code Pro"/>
                <a:sym typeface="Source Code Pro"/>
              </a:defRPr>
            </a:lvl3pPr>
            <a:lvl4pPr lvl="3" rtl="0" algn="r">
              <a:buNone/>
              <a:defRPr sz="1000">
                <a:solidFill>
                  <a:schemeClr val="dk2"/>
                </a:solidFill>
                <a:latin typeface="Source Code Pro"/>
                <a:ea typeface="Source Code Pro"/>
                <a:cs typeface="Source Code Pro"/>
                <a:sym typeface="Source Code Pro"/>
              </a:defRPr>
            </a:lvl4pPr>
            <a:lvl5pPr lvl="4" rtl="0" algn="r">
              <a:buNone/>
              <a:defRPr sz="1000">
                <a:solidFill>
                  <a:schemeClr val="dk2"/>
                </a:solidFill>
                <a:latin typeface="Source Code Pro"/>
                <a:ea typeface="Source Code Pro"/>
                <a:cs typeface="Source Code Pro"/>
                <a:sym typeface="Source Code Pro"/>
              </a:defRPr>
            </a:lvl5pPr>
            <a:lvl6pPr lvl="5" rtl="0" algn="r">
              <a:buNone/>
              <a:defRPr sz="1000">
                <a:solidFill>
                  <a:schemeClr val="dk2"/>
                </a:solidFill>
                <a:latin typeface="Source Code Pro"/>
                <a:ea typeface="Source Code Pro"/>
                <a:cs typeface="Source Code Pro"/>
                <a:sym typeface="Source Code Pro"/>
              </a:defRPr>
            </a:lvl6pPr>
            <a:lvl7pPr lvl="6" rtl="0" algn="r">
              <a:buNone/>
              <a:defRPr sz="1000">
                <a:solidFill>
                  <a:schemeClr val="dk2"/>
                </a:solidFill>
                <a:latin typeface="Source Code Pro"/>
                <a:ea typeface="Source Code Pro"/>
                <a:cs typeface="Source Code Pro"/>
                <a:sym typeface="Source Code Pro"/>
              </a:defRPr>
            </a:lvl7pPr>
            <a:lvl8pPr lvl="7" rtl="0" algn="r">
              <a:buNone/>
              <a:defRPr sz="1000">
                <a:solidFill>
                  <a:schemeClr val="dk2"/>
                </a:solidFill>
                <a:latin typeface="Source Code Pro"/>
                <a:ea typeface="Source Code Pro"/>
                <a:cs typeface="Source Code Pro"/>
                <a:sym typeface="Source Code Pro"/>
              </a:defRPr>
            </a:lvl8pPr>
            <a:lvl9pPr lvl="8" rtl="0"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
        <p:nvSpPr>
          <p:cNvPr id="83" name="Google Shape;83;p15"/>
          <p:cNvSpPr txBox="1"/>
          <p:nvPr/>
        </p:nvSpPr>
        <p:spPr>
          <a:xfrm>
            <a:off x="311700" y="4669825"/>
            <a:ext cx="8282400" cy="380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900">
                <a:solidFill>
                  <a:schemeClr val="dk2"/>
                </a:solidFill>
                <a:latin typeface="Source Code Pro"/>
                <a:ea typeface="Source Code Pro"/>
                <a:cs typeface="Source Code Pro"/>
                <a:sym typeface="Source Code Pro"/>
              </a:rPr>
              <a:t>MAU Vegas</a:t>
            </a:r>
            <a:endParaRPr sz="900">
              <a:solidFill>
                <a:schemeClr val="dk2"/>
              </a:solidFill>
              <a:latin typeface="Source Code Pro"/>
              <a:ea typeface="Source Code Pro"/>
              <a:cs typeface="Source Code Pro"/>
              <a:sym typeface="Source Code Pro"/>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17.png"/><Relationship Id="rId5"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0"/>
          <p:cNvSpPr txBox="1"/>
          <p:nvPr>
            <p:ph type="ctrTitle"/>
          </p:nvPr>
        </p:nvSpPr>
        <p:spPr>
          <a:xfrm>
            <a:off x="411175" y="644300"/>
            <a:ext cx="8282400" cy="21090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Vision Prompting Guide</a:t>
            </a:r>
            <a:endParaRPr/>
          </a:p>
        </p:txBody>
      </p:sp>
      <p:sp>
        <p:nvSpPr>
          <p:cNvPr id="155" name="Google Shape;155;p30"/>
          <p:cNvSpPr txBox="1"/>
          <p:nvPr>
            <p:ph idx="1" type="subTitle"/>
          </p:nvPr>
        </p:nvSpPr>
        <p:spPr>
          <a:xfrm>
            <a:off x="411175" y="3398250"/>
            <a:ext cx="8282400" cy="1260600"/>
          </a:xfrm>
          <a:prstGeom prst="rect">
            <a:avLst/>
          </a:prstGeom>
        </p:spPr>
        <p:txBody>
          <a:bodyPr anchorCtr="0" anchor="ctr" bIns="91425" lIns="91425" spcFirstLastPara="1" rIns="91425" wrap="square" tIns="91425">
            <a:normAutofit lnSpcReduction="10000"/>
          </a:bodyPr>
          <a:lstStyle/>
          <a:p>
            <a:pPr indent="0" lvl="0" marL="0" rtl="0" algn="ctr">
              <a:spcBef>
                <a:spcPts val="0"/>
              </a:spcBef>
              <a:spcAft>
                <a:spcPts val="0"/>
              </a:spcAft>
              <a:buNone/>
            </a:pPr>
            <a:r>
              <a:rPr lang="en"/>
              <a:t>How to prompt a vision model, and what they are capable of doing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9"/>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Evaluate Quality</a:t>
            </a:r>
            <a:endParaRPr/>
          </a:p>
        </p:txBody>
      </p:sp>
      <p:sp>
        <p:nvSpPr>
          <p:cNvPr id="220" name="Google Shape;220;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21" name="Google Shape;221;p39"/>
          <p:cNvPicPr preferRelativeResize="0"/>
          <p:nvPr/>
        </p:nvPicPr>
        <p:blipFill>
          <a:blip r:embed="rId3">
            <a:alphaModFix/>
          </a:blip>
          <a:stretch>
            <a:fillRect/>
          </a:stretch>
        </p:blipFill>
        <p:spPr>
          <a:xfrm>
            <a:off x="1968850" y="1249100"/>
            <a:ext cx="4351625" cy="32836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0"/>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Divide Labor</a:t>
            </a:r>
            <a:endParaRPr/>
          </a:p>
        </p:txBody>
      </p:sp>
      <p:sp>
        <p:nvSpPr>
          <p:cNvPr id="227" name="Google Shape;227;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28" name="Google Shape;228;p40"/>
          <p:cNvPicPr preferRelativeResize="0"/>
          <p:nvPr/>
        </p:nvPicPr>
        <p:blipFill>
          <a:blip r:embed="rId3">
            <a:alphaModFix/>
          </a:blip>
          <a:stretch>
            <a:fillRect/>
          </a:stretch>
        </p:blipFill>
        <p:spPr>
          <a:xfrm>
            <a:off x="2841650" y="1638775"/>
            <a:ext cx="5990649" cy="1865944"/>
          </a:xfrm>
          <a:prstGeom prst="rect">
            <a:avLst/>
          </a:prstGeom>
          <a:noFill/>
          <a:ln>
            <a:noFill/>
          </a:ln>
        </p:spPr>
      </p:pic>
      <p:pic>
        <p:nvPicPr>
          <p:cNvPr id="229" name="Google Shape;229;p40"/>
          <p:cNvPicPr preferRelativeResize="0"/>
          <p:nvPr/>
        </p:nvPicPr>
        <p:blipFill rotWithShape="1">
          <a:blip r:embed="rId4">
            <a:alphaModFix/>
          </a:blip>
          <a:srcRect b="0" l="0" r="56844" t="0"/>
          <a:stretch/>
        </p:blipFill>
        <p:spPr>
          <a:xfrm>
            <a:off x="361450" y="1604700"/>
            <a:ext cx="2342700" cy="1824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1"/>
          <p:cNvSpPr txBox="1"/>
          <p:nvPr>
            <p:ph type="title"/>
          </p:nvPr>
        </p:nvSpPr>
        <p:spPr>
          <a:xfrm>
            <a:off x="430800" y="1889700"/>
            <a:ext cx="8282400" cy="1516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Temporal Reasoning</a:t>
            </a:r>
            <a:endParaRPr/>
          </a:p>
        </p:txBody>
      </p:sp>
      <p:sp>
        <p:nvSpPr>
          <p:cNvPr id="235" name="Google Shape;235;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41" name="Google Shape;241;p42"/>
          <p:cNvPicPr preferRelativeResize="0"/>
          <p:nvPr/>
        </p:nvPicPr>
        <p:blipFill rotWithShape="1">
          <a:blip r:embed="rId3">
            <a:alphaModFix/>
          </a:blip>
          <a:srcRect b="0" l="0" r="0" t="74944"/>
          <a:stretch/>
        </p:blipFill>
        <p:spPr>
          <a:xfrm>
            <a:off x="6742423" y="1482307"/>
            <a:ext cx="2048777" cy="1192871"/>
          </a:xfrm>
          <a:prstGeom prst="rect">
            <a:avLst/>
          </a:prstGeom>
          <a:noFill/>
          <a:ln>
            <a:noFill/>
          </a:ln>
        </p:spPr>
      </p:pic>
      <p:pic>
        <p:nvPicPr>
          <p:cNvPr id="242" name="Google Shape;242;p42"/>
          <p:cNvPicPr preferRelativeResize="0"/>
          <p:nvPr/>
        </p:nvPicPr>
        <p:blipFill rotWithShape="1">
          <a:blip r:embed="rId3">
            <a:alphaModFix/>
          </a:blip>
          <a:srcRect b="74944" l="0" r="0" t="0"/>
          <a:stretch/>
        </p:blipFill>
        <p:spPr>
          <a:xfrm>
            <a:off x="311700" y="1482307"/>
            <a:ext cx="2048777" cy="1192871"/>
          </a:xfrm>
          <a:prstGeom prst="rect">
            <a:avLst/>
          </a:prstGeom>
          <a:noFill/>
          <a:ln>
            <a:noFill/>
          </a:ln>
        </p:spPr>
      </p:pic>
      <p:pic>
        <p:nvPicPr>
          <p:cNvPr id="243" name="Google Shape;243;p42"/>
          <p:cNvPicPr preferRelativeResize="0"/>
          <p:nvPr/>
        </p:nvPicPr>
        <p:blipFill rotWithShape="1">
          <a:blip r:embed="rId3">
            <a:alphaModFix/>
          </a:blip>
          <a:srcRect b="50070" l="0" r="0" t="24874"/>
          <a:stretch/>
        </p:blipFill>
        <p:spPr>
          <a:xfrm>
            <a:off x="2455266" y="1482299"/>
            <a:ext cx="2048777" cy="1192871"/>
          </a:xfrm>
          <a:prstGeom prst="rect">
            <a:avLst/>
          </a:prstGeom>
          <a:noFill/>
          <a:ln>
            <a:noFill/>
          </a:ln>
        </p:spPr>
      </p:pic>
      <p:pic>
        <p:nvPicPr>
          <p:cNvPr id="244" name="Google Shape;244;p42"/>
          <p:cNvPicPr preferRelativeResize="0"/>
          <p:nvPr/>
        </p:nvPicPr>
        <p:blipFill rotWithShape="1">
          <a:blip r:embed="rId3">
            <a:alphaModFix/>
          </a:blip>
          <a:srcRect b="25205" l="0" r="0" t="49739"/>
          <a:stretch/>
        </p:blipFill>
        <p:spPr>
          <a:xfrm>
            <a:off x="4598856" y="1482307"/>
            <a:ext cx="2048777" cy="1192871"/>
          </a:xfrm>
          <a:prstGeom prst="rect">
            <a:avLst/>
          </a:prstGeom>
          <a:noFill/>
          <a:ln>
            <a:noFill/>
          </a:ln>
        </p:spPr>
      </p:pic>
      <p:sp>
        <p:nvSpPr>
          <p:cNvPr id="245" name="Google Shape;245;p42"/>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It can understand what’s happening in a sequence of images</a:t>
            </a:r>
            <a:endParaRPr/>
          </a:p>
        </p:txBody>
      </p:sp>
      <p:sp>
        <p:nvSpPr>
          <p:cNvPr id="246" name="Google Shape;246;p42"/>
          <p:cNvSpPr txBox="1"/>
          <p:nvPr/>
        </p:nvSpPr>
        <p:spPr>
          <a:xfrm>
            <a:off x="311700" y="2947100"/>
            <a:ext cx="72474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Code Pro"/>
                <a:ea typeface="Source Code Pro"/>
                <a:cs typeface="Source Code Pro"/>
                <a:sym typeface="Source Code Pro"/>
              </a:rPr>
              <a:t>The images show a person in a motion capture suit in a studio with multiple cameras and sensors. The person is performing a push-up exercise. In the first image, the person is in the starting position with their arms extended and body in a straight line. In the second image, the person is lowering their body towards the ground. In the third image, the person is at the bottom of the push-up with their chest close to the ground. In the fourth image, the person is pushing their body back up to the starting position. </a:t>
            </a:r>
            <a:endParaRPr>
              <a:latin typeface="Source Code Pro"/>
              <a:ea typeface="Source Code Pro"/>
              <a:cs typeface="Source Code Pro"/>
              <a:sym typeface="Source Code Pr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3"/>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It can understand sequences of events and apply reasoning</a:t>
            </a:r>
            <a:endParaRPr/>
          </a:p>
        </p:txBody>
      </p:sp>
      <p:pic>
        <p:nvPicPr>
          <p:cNvPr id="252" name="Google Shape;252;p43"/>
          <p:cNvPicPr preferRelativeResize="0"/>
          <p:nvPr/>
        </p:nvPicPr>
        <p:blipFill>
          <a:blip r:embed="rId3">
            <a:alphaModFix/>
          </a:blip>
          <a:stretch>
            <a:fillRect/>
          </a:stretch>
        </p:blipFill>
        <p:spPr>
          <a:xfrm>
            <a:off x="1861163" y="1277425"/>
            <a:ext cx="5421681" cy="3732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4"/>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AI models have a mind of their own and can’t be trusted</a:t>
            </a:r>
            <a:endParaRPr/>
          </a:p>
        </p:txBody>
      </p:sp>
      <p:pic>
        <p:nvPicPr>
          <p:cNvPr id="258" name="Google Shape;258;p44"/>
          <p:cNvPicPr preferRelativeResize="0"/>
          <p:nvPr/>
        </p:nvPicPr>
        <p:blipFill>
          <a:blip r:embed="rId3">
            <a:alphaModFix/>
          </a:blip>
          <a:stretch>
            <a:fillRect/>
          </a:stretch>
        </p:blipFill>
        <p:spPr>
          <a:xfrm>
            <a:off x="152400" y="1886425"/>
            <a:ext cx="8839204" cy="2451498"/>
          </a:xfrm>
          <a:prstGeom prst="rect">
            <a:avLst/>
          </a:prstGeom>
          <a:noFill/>
          <a:ln>
            <a:noFill/>
          </a:ln>
        </p:spPr>
      </p:pic>
      <p:sp>
        <p:nvSpPr>
          <p:cNvPr id="259" name="Google Shape;259;p44"/>
          <p:cNvSpPr/>
          <p:nvPr/>
        </p:nvSpPr>
        <p:spPr>
          <a:xfrm>
            <a:off x="694050" y="3111050"/>
            <a:ext cx="5355900" cy="10863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5"/>
          <p:cNvSpPr txBox="1"/>
          <p:nvPr>
            <p:ph idx="1" type="body"/>
          </p:nvPr>
        </p:nvSpPr>
        <p:spPr>
          <a:xfrm>
            <a:off x="311700" y="406472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Evals are the key to success</a:t>
            </a:r>
            <a:endParaRPr sz="3000"/>
          </a:p>
        </p:txBody>
      </p:sp>
      <p:pic>
        <p:nvPicPr>
          <p:cNvPr id="265" name="Google Shape;265;p45"/>
          <p:cNvPicPr preferRelativeResize="0"/>
          <p:nvPr/>
        </p:nvPicPr>
        <p:blipFill>
          <a:blip r:embed="rId3">
            <a:alphaModFix/>
          </a:blip>
          <a:stretch>
            <a:fillRect/>
          </a:stretch>
        </p:blipFill>
        <p:spPr>
          <a:xfrm>
            <a:off x="311700" y="295350"/>
            <a:ext cx="2125625" cy="1746050"/>
          </a:xfrm>
          <a:prstGeom prst="rect">
            <a:avLst/>
          </a:prstGeom>
          <a:noFill/>
          <a:ln>
            <a:noFill/>
          </a:ln>
        </p:spPr>
      </p:pic>
      <p:pic>
        <p:nvPicPr>
          <p:cNvPr id="266" name="Google Shape;266;p45"/>
          <p:cNvPicPr preferRelativeResize="0"/>
          <p:nvPr/>
        </p:nvPicPr>
        <p:blipFill rotWithShape="1">
          <a:blip r:embed="rId4">
            <a:alphaModFix/>
          </a:blip>
          <a:srcRect b="21801" l="0" r="0" t="0"/>
          <a:stretch/>
        </p:blipFill>
        <p:spPr>
          <a:xfrm>
            <a:off x="2568925" y="295350"/>
            <a:ext cx="6280826" cy="2194351"/>
          </a:xfrm>
          <a:prstGeom prst="rect">
            <a:avLst/>
          </a:prstGeom>
          <a:noFill/>
          <a:ln>
            <a:noFill/>
          </a:ln>
        </p:spPr>
      </p:pic>
      <p:pic>
        <p:nvPicPr>
          <p:cNvPr id="267" name="Google Shape;267;p45"/>
          <p:cNvPicPr preferRelativeResize="0"/>
          <p:nvPr/>
        </p:nvPicPr>
        <p:blipFill>
          <a:blip r:embed="rId5">
            <a:alphaModFix/>
          </a:blip>
          <a:stretch>
            <a:fillRect/>
          </a:stretch>
        </p:blipFill>
        <p:spPr>
          <a:xfrm>
            <a:off x="4193204" y="2606950"/>
            <a:ext cx="4656547" cy="1362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6"/>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Open source models will bring down cost</a:t>
            </a:r>
            <a:endParaRPr/>
          </a:p>
        </p:txBody>
      </p:sp>
      <p:sp>
        <p:nvSpPr>
          <p:cNvPr id="273" name="Google Shape;273;p46"/>
          <p:cNvSpPr txBox="1"/>
          <p:nvPr>
            <p:ph idx="1" type="body"/>
          </p:nvPr>
        </p:nvSpPr>
        <p:spPr>
          <a:xfrm>
            <a:off x="311700" y="1468825"/>
            <a:ext cx="43869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LLaVA 1.6 30B does an ok job, and runs for free on an M3 Macbook, but is 5x slower! </a:t>
            </a:r>
            <a:endParaRPr/>
          </a:p>
        </p:txBody>
      </p:sp>
      <p:sp>
        <p:nvSpPr>
          <p:cNvPr id="274" name="Google Shape;274;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75" name="Google Shape;275;p46"/>
          <p:cNvPicPr preferRelativeResize="0"/>
          <p:nvPr/>
        </p:nvPicPr>
        <p:blipFill>
          <a:blip r:embed="rId3">
            <a:alphaModFix/>
          </a:blip>
          <a:stretch>
            <a:fillRect/>
          </a:stretch>
        </p:blipFill>
        <p:spPr>
          <a:xfrm>
            <a:off x="4853600" y="997575"/>
            <a:ext cx="4140450" cy="33396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7"/>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Make it real</a:t>
            </a:r>
            <a:endParaRPr/>
          </a:p>
        </p:txBody>
      </p:sp>
      <p:sp>
        <p:nvSpPr>
          <p:cNvPr id="281" name="Google Shape;281;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82" name="Google Shape;282;p47"/>
          <p:cNvPicPr preferRelativeResize="0"/>
          <p:nvPr/>
        </p:nvPicPr>
        <p:blipFill>
          <a:blip r:embed="rId3">
            <a:alphaModFix/>
          </a:blip>
          <a:stretch>
            <a:fillRect/>
          </a:stretch>
        </p:blipFill>
        <p:spPr>
          <a:xfrm>
            <a:off x="1704713" y="1444672"/>
            <a:ext cx="5734576" cy="3218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8"/>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Video to text</a:t>
            </a:r>
            <a:endParaRPr/>
          </a:p>
        </p:txBody>
      </p:sp>
      <p:sp>
        <p:nvSpPr>
          <p:cNvPr id="288" name="Google Shape;288;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89" name="Google Shape;289;p48"/>
          <p:cNvPicPr preferRelativeResize="0"/>
          <p:nvPr/>
        </p:nvPicPr>
        <p:blipFill>
          <a:blip r:embed="rId3">
            <a:alphaModFix/>
          </a:blip>
          <a:stretch>
            <a:fillRect/>
          </a:stretch>
        </p:blipFill>
        <p:spPr>
          <a:xfrm>
            <a:off x="311700" y="1202800"/>
            <a:ext cx="3726384" cy="3732700"/>
          </a:xfrm>
          <a:prstGeom prst="rect">
            <a:avLst/>
          </a:prstGeom>
          <a:noFill/>
          <a:ln>
            <a:noFill/>
          </a:ln>
        </p:spPr>
      </p:pic>
      <p:sp>
        <p:nvSpPr>
          <p:cNvPr id="290" name="Google Shape;290;p48"/>
          <p:cNvSpPr txBox="1"/>
          <p:nvPr/>
        </p:nvSpPr>
        <p:spPr>
          <a:xfrm>
            <a:off x="4884000" y="-74150"/>
            <a:ext cx="3000000" cy="2744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"make": "Cadillac Eldorado",</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"manufacturer": "General Motors",</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"year": 1953,</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"color": "Blue",</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"description": "The Cadillac Eldorado was a luxury convertible that was known for its stylish design and powerful engine."</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"make": "Chevrolet Corvette",</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"manufacturer": "General Motors",</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"year": 1953,</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"color": "Red",</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"description": "The Chevrolet Corvette was a sports car that was known for its sleek design and impressive performance."</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"make": "Buick Roadmaster",</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"manufacturer": "General Motors",</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"year": 1953,</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"color": "Green",</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"description": "The Buick Roadmaster was a full-size station wagon that was known for its spacious interior and comfortable ride."</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"make": "Ford Crestline",</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"manufacturer": "Ford Motor Company",</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"year": 1953,</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"color": "Yellow",</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"description": "The Ford Crestline was a mid-size sedan that was known for its affordable price and reliable performance."</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"make": "Packard Caribbean",</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"manufacturer": "Packard Motor Car Company",</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"year": 1953,</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"color": "Black",</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"description": "The Packard Caribbean was a luxury convertible that was known for its elegant design and powerful engine."</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"make": "Studebaker Champion",</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"manufacturer": "Studebaker Corporation",</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"year": 1953,</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"color": "Blue",</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"description": "The Studebaker Champion was a compact car that was known for its innovative design and fuel efficiency."</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"make": "Plymouth Belvedere",</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"manufacturer": "Chrysler Corporation",</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"year": 1953,</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"color": "Blue",</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"description": "The Plymouth Belvedere was a mid-size sedan that was known for its stylish design and affordable price."</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"make": "Ford Thunderbird",</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"manufacturer": "Ford Motor Company",</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"year": 1955,</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"color": "Red",</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"description": "The Ford Thunderbird was a personal luxury car that was known for its sporty design and powerful engine."</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"make": "Packard Clipper",</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"manufacturer": "Packard Motor Car Company",</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"year": 1955,</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"color": "White",</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"description": "The Packard Clipper was a mid-size sedan that was known for its stylish design and luxurious features."</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"make": "Lincoln Capri",</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"manufacturer": "Ford Motor Company",</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"year": 1955,</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"color": "Blue",</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"description": "The Lincoln Capri was a luxury coupe that was known for its elegant design and powerful engine."</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"make": "Mercury Monterey",</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"manufacturer": "Ford Motor Company",</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"year": 1955,</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"color": "Blue",</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"description": "The Mercury Monterey was a full-size sedan that was known for its spacious interior and comfortable ride."</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"make": "Pontiac Star Chief",</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"manufacturer": "General Motors",</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"year": 1955,</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"color": "Red",</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"description": "The Pontiac Star Chief was a full-size sedan that was known for its stylish design and powerful engine."</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"make": "Dodge Custom Royal",</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"manufacturer": "Chrysler Corporation",</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"year": 1955,</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"color": "Blue",</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"description": "The Dodge Custom Royal was a full-size sedan that was known for its spacious interior and comfortable ride."</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"make": "Cadillac Series 62",</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"manufacturer": "General Motors",</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"year": 1955,</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"color": "Silver",</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"description": "The Cadillac Series 62 was a luxury sedan that was known for its elegant design and powerful engine."</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  }</a:t>
            </a:r>
            <a:endParaRPr sz="1100">
              <a:solidFill>
                <a:srgbClr val="0F1419"/>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None/>
            </a:pPr>
            <a:r>
              <a:rPr lang="en" sz="1100">
                <a:solidFill>
                  <a:srgbClr val="0F1419"/>
                </a:solidFill>
                <a:highlight>
                  <a:srgbClr val="FFFFFF"/>
                </a:highlight>
                <a:latin typeface="Source Code Pro"/>
                <a:ea typeface="Source Code Pro"/>
                <a:cs typeface="Source Code Pro"/>
                <a:sym typeface="Source Code Pro"/>
              </a:rPr>
              <a:t>]</a:t>
            </a:r>
            <a:endParaRPr sz="1100">
              <a:latin typeface="Source Code Pro"/>
              <a:ea typeface="Source Code Pro"/>
              <a:cs typeface="Source Code Pro"/>
              <a:sym typeface="Source Code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1"/>
          <p:cNvSpPr txBox="1"/>
          <p:nvPr>
            <p:ph type="title"/>
          </p:nvPr>
        </p:nvSpPr>
        <p:spPr>
          <a:xfrm>
            <a:off x="430800" y="1889700"/>
            <a:ext cx="8282400" cy="1516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Multimodal Models</a:t>
            </a:r>
            <a:endParaRPr/>
          </a:p>
        </p:txBody>
      </p:sp>
      <p:sp>
        <p:nvSpPr>
          <p:cNvPr id="161" name="Google Shape;161;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9"/>
          <p:cNvSpPr txBox="1"/>
          <p:nvPr>
            <p:ph type="title"/>
          </p:nvPr>
        </p:nvSpPr>
        <p:spPr>
          <a:xfrm>
            <a:off x="430800" y="1889700"/>
            <a:ext cx="8282400" cy="1516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Vision Use Cases</a:t>
            </a:r>
            <a:endParaRPr/>
          </a:p>
        </p:txBody>
      </p:sp>
      <p:sp>
        <p:nvSpPr>
          <p:cNvPr id="296" name="Google Shape;296;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50"/>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Vision Use Cases</a:t>
            </a:r>
            <a:endParaRPr/>
          </a:p>
        </p:txBody>
      </p:sp>
      <p:sp>
        <p:nvSpPr>
          <p:cNvPr id="302" name="Google Shape;302;p50"/>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Medical image understanding: `What's wrong?`</a:t>
            </a:r>
            <a:endParaRPr sz="1400"/>
          </a:p>
          <a:p>
            <a:pPr indent="-317500" lvl="0" marL="457200" rtl="0" algn="l">
              <a:spcBef>
                <a:spcPts val="0"/>
              </a:spcBef>
              <a:spcAft>
                <a:spcPts val="0"/>
              </a:spcAft>
              <a:buSzPts val="1400"/>
              <a:buChar char="●"/>
            </a:pPr>
            <a:r>
              <a:rPr lang="en" sz="1400"/>
              <a:t>Logo recognition: `Describe both the image and logo in detail`</a:t>
            </a:r>
            <a:endParaRPr sz="1400"/>
          </a:p>
          <a:p>
            <a:pPr indent="-317500" lvl="0" marL="457200" rtl="0" algn="l">
              <a:spcBef>
                <a:spcPts val="0"/>
              </a:spcBef>
              <a:spcAft>
                <a:spcPts val="0"/>
              </a:spcAft>
              <a:buSzPts val="1400"/>
              <a:buChar char="●"/>
            </a:pPr>
            <a:r>
              <a:rPr lang="en" sz="1400"/>
              <a:t>Object counting: `Count the number of X in the image`</a:t>
            </a:r>
            <a:endParaRPr sz="1400"/>
          </a:p>
          <a:p>
            <a:pPr indent="-317500" lvl="0" marL="457200" rtl="0" algn="l">
              <a:spcBef>
                <a:spcPts val="0"/>
              </a:spcBef>
              <a:spcAft>
                <a:spcPts val="0"/>
              </a:spcAft>
              <a:buSzPts val="1400"/>
              <a:buChar char="●"/>
            </a:pPr>
            <a:r>
              <a:rPr lang="en" sz="1400"/>
              <a:t>Joke recognition: `What is funny about this image?`</a:t>
            </a:r>
            <a:endParaRPr sz="1400"/>
          </a:p>
          <a:p>
            <a:pPr indent="-317500" lvl="0" marL="457200" rtl="0" algn="l">
              <a:spcBef>
                <a:spcPts val="0"/>
              </a:spcBef>
              <a:spcAft>
                <a:spcPts val="0"/>
              </a:spcAft>
              <a:buSzPts val="1400"/>
              <a:buChar char="●"/>
            </a:pPr>
            <a:r>
              <a:rPr lang="en" sz="1400"/>
              <a:t>Visual reasoning: `Suppose you are a detective, what can you infer from the visual clues in the image?`</a:t>
            </a:r>
            <a:endParaRPr sz="1400"/>
          </a:p>
          <a:p>
            <a:pPr indent="-317500" lvl="0" marL="457200" rtl="0" algn="l">
              <a:spcBef>
                <a:spcPts val="0"/>
              </a:spcBef>
              <a:spcAft>
                <a:spcPts val="0"/>
              </a:spcAft>
              <a:buSzPts val="1400"/>
              <a:buChar char="●"/>
            </a:pPr>
            <a:r>
              <a:rPr lang="en" sz="1400"/>
              <a:t>Text extraction: `What are all the scene text in the image?`</a:t>
            </a:r>
            <a:endParaRPr sz="1400"/>
          </a:p>
          <a:p>
            <a:pPr indent="-317500" lvl="0" marL="457200" rtl="0" algn="l">
              <a:spcBef>
                <a:spcPts val="0"/>
              </a:spcBef>
              <a:spcAft>
                <a:spcPts val="0"/>
              </a:spcAft>
              <a:buSzPts val="1400"/>
              <a:buChar char="●"/>
            </a:pPr>
            <a:r>
              <a:rPr lang="en" sz="1400"/>
              <a:t>Code architecture: `Can you translate the flowchart to a python code?`</a:t>
            </a:r>
            <a:endParaRPr sz="1400"/>
          </a:p>
          <a:p>
            <a:pPr indent="-317500" lvl="0" marL="457200" rtl="0" algn="l">
              <a:spcBef>
                <a:spcPts val="0"/>
              </a:spcBef>
              <a:spcAft>
                <a:spcPts val="0"/>
              </a:spcAft>
              <a:buSzPts val="1400"/>
              <a:buChar char="●"/>
            </a:pPr>
            <a:r>
              <a:rPr lang="en" sz="1400"/>
              <a:t>Chart interpretation: `Explain the figure.`</a:t>
            </a:r>
            <a:endParaRPr sz="1400"/>
          </a:p>
          <a:p>
            <a:pPr indent="-317500" lvl="0" marL="457200" rtl="0" algn="l">
              <a:spcBef>
                <a:spcPts val="0"/>
              </a:spcBef>
              <a:spcAft>
                <a:spcPts val="0"/>
              </a:spcAft>
              <a:buSzPts val="1400"/>
              <a:buChar char="●"/>
            </a:pPr>
            <a:r>
              <a:rPr lang="en" sz="1400"/>
              <a:t>Language translation: `If the image is presented in a language other than English, translate the content to English.`</a:t>
            </a:r>
            <a:endParaRPr sz="1400"/>
          </a:p>
          <a:p>
            <a:pPr indent="-317500" lvl="0" marL="457200" rtl="0" algn="l">
              <a:spcBef>
                <a:spcPts val="0"/>
              </a:spcBef>
              <a:spcAft>
                <a:spcPts val="0"/>
              </a:spcAft>
              <a:buSzPts val="1400"/>
              <a:buChar char="●"/>
            </a:pPr>
            <a:r>
              <a:rPr lang="en" sz="1400"/>
              <a:t>Data extraction: `Please read the table in this image and return a markdown-style reconstructed table in text.`</a:t>
            </a:r>
            <a:endParaRPr sz="1400"/>
          </a:p>
        </p:txBody>
      </p:sp>
      <p:sp>
        <p:nvSpPr>
          <p:cNvPr id="303" name="Google Shape;303;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1"/>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Vision Use Cases (2)</a:t>
            </a:r>
            <a:endParaRPr/>
          </a:p>
        </p:txBody>
      </p:sp>
      <p:sp>
        <p:nvSpPr>
          <p:cNvPr id="309" name="Google Shape;309;p51"/>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Reading emotions: `Identify and read emotions of people from their faces as shown in the image below.`</a:t>
            </a:r>
            <a:endParaRPr sz="1400"/>
          </a:p>
          <a:p>
            <a:pPr indent="-317500" lvl="0" marL="457200" rtl="0" algn="l">
              <a:spcBef>
                <a:spcPts val="0"/>
              </a:spcBef>
              <a:spcAft>
                <a:spcPts val="0"/>
              </a:spcAft>
              <a:buSzPts val="1400"/>
              <a:buChar char="●"/>
            </a:pPr>
            <a:r>
              <a:rPr lang="en" sz="1400"/>
              <a:t>Aesthetic evaluation: `Aesthetics reflects the perceived beauty or visual appeal of an object, design, or piece of art by human. Among the images provided below, based on societal standards and norms, which one more people will consider having a higher aesthetics?`</a:t>
            </a:r>
            <a:endParaRPr sz="1400"/>
          </a:p>
          <a:p>
            <a:pPr indent="-317500" lvl="0" marL="457200" rtl="0" algn="l">
              <a:spcBef>
                <a:spcPts val="0"/>
              </a:spcBef>
              <a:spcAft>
                <a:spcPts val="0"/>
              </a:spcAft>
              <a:buSzPts val="1400"/>
              <a:buChar char="●"/>
            </a:pPr>
            <a:r>
              <a:rPr lang="en" sz="1400"/>
              <a:t>Defect detection: `What is wrong with the object in the image?`</a:t>
            </a:r>
            <a:endParaRPr sz="1400"/>
          </a:p>
          <a:p>
            <a:pPr indent="-317500" lvl="0" marL="457200" rtl="0" algn="l">
              <a:spcBef>
                <a:spcPts val="0"/>
              </a:spcBef>
              <a:spcAft>
                <a:spcPts val="0"/>
              </a:spcAft>
              <a:buSzPts val="1400"/>
              <a:buChar char="●"/>
            </a:pPr>
            <a:r>
              <a:rPr lang="en" sz="1400"/>
              <a:t>Embodied agent: `Imagine that you are a home robot, and is asked to go to the kitchen to fetch something from the fridge. The image below shows your current position. Please plan your next action.`</a:t>
            </a:r>
            <a:endParaRPr sz="1400"/>
          </a:p>
          <a:p>
            <a:pPr indent="-317500" lvl="0" marL="457200" rtl="0" algn="l">
              <a:spcBef>
                <a:spcPts val="0"/>
              </a:spcBef>
              <a:spcAft>
                <a:spcPts val="0"/>
              </a:spcAft>
              <a:buSzPts val="1400"/>
              <a:buChar char="●"/>
            </a:pPr>
            <a:r>
              <a:rPr lang="en" sz="1400"/>
              <a:t>Browsing agent: `Imagine that you are a robot operating a computer. Like how humans operate the computer, you can move the mouse, click an icon with the mouse, or type some texts with the keyboard. You are asked to...</a:t>
            </a:r>
            <a:endParaRPr sz="1400"/>
          </a:p>
        </p:txBody>
      </p:sp>
      <p:sp>
        <p:nvSpPr>
          <p:cNvPr id="310" name="Google Shape;310;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2"/>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Visual Prompting Paper</a:t>
            </a:r>
            <a:endParaRPr/>
          </a:p>
        </p:txBody>
      </p:sp>
      <p:sp>
        <p:nvSpPr>
          <p:cNvPr id="316" name="Google Shape;316;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17" name="Google Shape;317;p52"/>
          <p:cNvPicPr preferRelativeResize="0"/>
          <p:nvPr/>
        </p:nvPicPr>
        <p:blipFill>
          <a:blip r:embed="rId3">
            <a:alphaModFix/>
          </a:blip>
          <a:stretch>
            <a:fillRect/>
          </a:stretch>
        </p:blipFill>
        <p:spPr>
          <a:xfrm>
            <a:off x="2535750" y="1193525"/>
            <a:ext cx="4072490" cy="37326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2"/>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ChatGPT can “see” now!</a:t>
            </a:r>
            <a:endParaRPr/>
          </a:p>
        </p:txBody>
      </p:sp>
      <p:pic>
        <p:nvPicPr>
          <p:cNvPr id="167" name="Google Shape;167;p32"/>
          <p:cNvPicPr preferRelativeResize="0"/>
          <p:nvPr/>
        </p:nvPicPr>
        <p:blipFill>
          <a:blip r:embed="rId3">
            <a:alphaModFix/>
          </a:blip>
          <a:stretch>
            <a:fillRect/>
          </a:stretch>
        </p:blipFill>
        <p:spPr>
          <a:xfrm>
            <a:off x="374347" y="1550425"/>
            <a:ext cx="2011575" cy="3375225"/>
          </a:xfrm>
          <a:prstGeom prst="rect">
            <a:avLst/>
          </a:prstGeom>
          <a:noFill/>
          <a:ln>
            <a:noFill/>
          </a:ln>
        </p:spPr>
      </p:pic>
      <p:pic>
        <p:nvPicPr>
          <p:cNvPr id="168" name="Google Shape;168;p32"/>
          <p:cNvPicPr preferRelativeResize="0"/>
          <p:nvPr/>
        </p:nvPicPr>
        <p:blipFill>
          <a:blip r:embed="rId4">
            <a:alphaModFix/>
          </a:blip>
          <a:stretch>
            <a:fillRect/>
          </a:stretch>
        </p:blipFill>
        <p:spPr>
          <a:xfrm>
            <a:off x="4501225" y="405462"/>
            <a:ext cx="4503850" cy="4332580"/>
          </a:xfrm>
          <a:prstGeom prst="rect">
            <a:avLst/>
          </a:prstGeom>
          <a:noFill/>
          <a:ln>
            <a:noFill/>
          </a:ln>
        </p:spPr>
      </p:pic>
      <p:sp>
        <p:nvSpPr>
          <p:cNvPr id="169" name="Google Shape;169;p32"/>
          <p:cNvSpPr txBox="1"/>
          <p:nvPr/>
        </p:nvSpPr>
        <p:spPr>
          <a:xfrm>
            <a:off x="2489725" y="1629650"/>
            <a:ext cx="2011500" cy="3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Source Code Pro"/>
                <a:ea typeface="Source Code Pro"/>
                <a:cs typeface="Source Code Pro"/>
                <a:sym typeface="Source Code Pro"/>
              </a:rPr>
              <a:t>2014 “Virtually Impossible”</a:t>
            </a:r>
            <a:endParaRPr sz="1800">
              <a:solidFill>
                <a:schemeClr val="lt1"/>
              </a:solidFill>
              <a:latin typeface="Source Code Pro"/>
              <a:ea typeface="Source Code Pro"/>
              <a:cs typeface="Source Code Pro"/>
              <a:sym typeface="Source Code Pro"/>
            </a:endParaRPr>
          </a:p>
        </p:txBody>
      </p:sp>
      <p:sp>
        <p:nvSpPr>
          <p:cNvPr id="170" name="Google Shape;170;p32"/>
          <p:cNvSpPr txBox="1"/>
          <p:nvPr/>
        </p:nvSpPr>
        <p:spPr>
          <a:xfrm>
            <a:off x="2385925" y="3711925"/>
            <a:ext cx="2011500" cy="1026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lt1"/>
                </a:solidFill>
                <a:latin typeface="Source Code Pro"/>
                <a:ea typeface="Source Code Pro"/>
                <a:cs typeface="Source Code Pro"/>
                <a:sym typeface="Source Code Pro"/>
              </a:rPr>
              <a:t>2024 </a:t>
            </a:r>
            <a:endParaRPr sz="1800">
              <a:solidFill>
                <a:schemeClr val="lt1"/>
              </a:solidFill>
              <a:latin typeface="Source Code Pro"/>
              <a:ea typeface="Source Code Pro"/>
              <a:cs typeface="Source Code Pro"/>
              <a:sym typeface="Source Code Pro"/>
            </a:endParaRPr>
          </a:p>
          <a:p>
            <a:pPr indent="0" lvl="0" marL="0" rtl="0" algn="r">
              <a:spcBef>
                <a:spcPts val="0"/>
              </a:spcBef>
              <a:spcAft>
                <a:spcPts val="0"/>
              </a:spcAft>
              <a:buNone/>
            </a:pPr>
            <a:r>
              <a:rPr lang="en" sz="1800">
                <a:solidFill>
                  <a:schemeClr val="lt1"/>
                </a:solidFill>
                <a:latin typeface="Source Code Pro"/>
                <a:ea typeface="Source Code Pro"/>
                <a:cs typeface="Source Code Pro"/>
                <a:sym typeface="Source Code Pro"/>
              </a:rPr>
              <a:t>Just ask ChatGPT</a:t>
            </a:r>
            <a:endParaRPr sz="1800">
              <a:solidFill>
                <a:schemeClr val="lt1"/>
              </a:solidFill>
              <a:latin typeface="Source Code Pro"/>
              <a:ea typeface="Source Code Pro"/>
              <a:cs typeface="Source Code Pro"/>
              <a:sym typeface="Source Code Pr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3"/>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Multimodal Models</a:t>
            </a:r>
            <a:endParaRPr/>
          </a:p>
        </p:txBody>
      </p:sp>
      <p:sp>
        <p:nvSpPr>
          <p:cNvPr id="176" name="Google Shape;176;p33"/>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GPT-4 Vision by OpenAI</a:t>
            </a:r>
            <a:endParaRPr/>
          </a:p>
          <a:p>
            <a:pPr indent="-342900" lvl="0" marL="457200" rtl="0" algn="l">
              <a:spcBef>
                <a:spcPts val="0"/>
              </a:spcBef>
              <a:spcAft>
                <a:spcPts val="0"/>
              </a:spcAft>
              <a:buSzPts val="1800"/>
              <a:buChar char="●"/>
            </a:pPr>
            <a:r>
              <a:rPr lang="en"/>
              <a:t>CLIP by OpenAI (open-source)</a:t>
            </a:r>
            <a:endParaRPr/>
          </a:p>
          <a:p>
            <a:pPr indent="-342900" lvl="0" marL="457200" rtl="0" algn="l">
              <a:spcBef>
                <a:spcPts val="0"/>
              </a:spcBef>
              <a:spcAft>
                <a:spcPts val="0"/>
              </a:spcAft>
              <a:buSzPts val="1800"/>
              <a:buChar char="●"/>
            </a:pPr>
            <a:r>
              <a:rPr lang="en"/>
              <a:t>Gemini 1.5 Pro by Google</a:t>
            </a:r>
            <a:endParaRPr/>
          </a:p>
          <a:p>
            <a:pPr indent="-342900" lvl="0" marL="457200" rtl="0" algn="l">
              <a:spcBef>
                <a:spcPts val="0"/>
              </a:spcBef>
              <a:spcAft>
                <a:spcPts val="0"/>
              </a:spcAft>
              <a:buSzPts val="1800"/>
              <a:buChar char="●"/>
            </a:pPr>
            <a:r>
              <a:rPr lang="en"/>
              <a:t>Claude 3 by Anthropic</a:t>
            </a:r>
            <a:endParaRPr/>
          </a:p>
          <a:p>
            <a:pPr indent="-342900" lvl="0" marL="457200" rtl="0" algn="l">
              <a:spcBef>
                <a:spcPts val="0"/>
              </a:spcBef>
              <a:spcAft>
                <a:spcPts val="0"/>
              </a:spcAft>
              <a:buSzPts val="1800"/>
              <a:buChar char="●"/>
            </a:pPr>
            <a:r>
              <a:rPr lang="en"/>
              <a:t>LLaVA 1.6 by Meta (open-source)</a:t>
            </a:r>
            <a:endParaRPr/>
          </a:p>
          <a:p>
            <a:pPr indent="-342900" lvl="0" marL="457200" rtl="0" algn="l">
              <a:spcBef>
                <a:spcPts val="0"/>
              </a:spcBef>
              <a:spcAft>
                <a:spcPts val="0"/>
              </a:spcAft>
              <a:buSzPts val="1800"/>
              <a:buChar char="●"/>
            </a:pPr>
            <a:r>
              <a:rPr lang="en"/>
              <a:t>Qwen VL by Alibaba (open-source)</a:t>
            </a:r>
            <a:endParaRPr/>
          </a:p>
        </p:txBody>
      </p:sp>
      <p:sp>
        <p:nvSpPr>
          <p:cNvPr id="177" name="Google Shape;177;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4"/>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Prompting ChatGPT</a:t>
            </a:r>
            <a:endParaRPr/>
          </a:p>
        </p:txBody>
      </p:sp>
      <p:sp>
        <p:nvSpPr>
          <p:cNvPr id="183" name="Google Shape;183;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84" name="Google Shape;184;p34"/>
          <p:cNvPicPr preferRelativeResize="0"/>
          <p:nvPr/>
        </p:nvPicPr>
        <p:blipFill>
          <a:blip r:embed="rId3">
            <a:alphaModFix/>
          </a:blip>
          <a:stretch>
            <a:fillRect/>
          </a:stretch>
        </p:blipFill>
        <p:spPr>
          <a:xfrm>
            <a:off x="4591245" y="-97300"/>
            <a:ext cx="4700309" cy="5143499"/>
          </a:xfrm>
          <a:prstGeom prst="rect">
            <a:avLst/>
          </a:prstGeom>
          <a:noFill/>
          <a:ln>
            <a:noFill/>
          </a:ln>
        </p:spPr>
      </p:pic>
      <p:sp>
        <p:nvSpPr>
          <p:cNvPr id="185" name="Google Shape;185;p34"/>
          <p:cNvSpPr txBox="1"/>
          <p:nvPr>
            <p:ph idx="1" type="body"/>
          </p:nvPr>
        </p:nvSpPr>
        <p:spPr>
          <a:xfrm>
            <a:off x="311700" y="1468825"/>
            <a:ext cx="4260300" cy="3099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It can detect objects or classify labels</a:t>
            </a:r>
            <a:endParaRPr/>
          </a:p>
          <a:p>
            <a:pPr indent="-342900" lvl="0" marL="457200" rtl="0" algn="l">
              <a:spcBef>
                <a:spcPts val="0"/>
              </a:spcBef>
              <a:spcAft>
                <a:spcPts val="0"/>
              </a:spcAft>
              <a:buSzPts val="1800"/>
              <a:buChar char="●"/>
            </a:pPr>
            <a:r>
              <a:rPr lang="en"/>
              <a:t>It can read text in the image OCR</a:t>
            </a:r>
            <a:endParaRPr/>
          </a:p>
          <a:p>
            <a:pPr indent="-342900" lvl="0" marL="457200" rtl="0" algn="l">
              <a:spcBef>
                <a:spcPts val="0"/>
              </a:spcBef>
              <a:spcAft>
                <a:spcPts val="0"/>
              </a:spcAft>
              <a:buSzPts val="1800"/>
              <a:buChar char="●"/>
            </a:pPr>
            <a:r>
              <a:rPr lang="en"/>
              <a:t>It can understand overall layout and UI</a:t>
            </a:r>
            <a:endParaRPr/>
          </a:p>
          <a:p>
            <a:pPr indent="-342900" lvl="0" marL="457200" rtl="0" algn="l">
              <a:spcBef>
                <a:spcPts val="0"/>
              </a:spcBef>
              <a:spcAft>
                <a:spcPts val="0"/>
              </a:spcAft>
              <a:buSzPts val="1800"/>
              <a:buChar char="●"/>
            </a:pPr>
            <a:r>
              <a:rPr lang="en"/>
              <a:t>It can reason about what might be happening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5"/>
          <p:cNvSpPr txBox="1"/>
          <p:nvPr>
            <p:ph type="title"/>
          </p:nvPr>
        </p:nvSpPr>
        <p:spPr>
          <a:xfrm>
            <a:off x="430800" y="1889700"/>
            <a:ext cx="8282400" cy="1516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Five Principles of Prompting</a:t>
            </a:r>
            <a:endParaRPr/>
          </a:p>
        </p:txBody>
      </p:sp>
      <p:sp>
        <p:nvSpPr>
          <p:cNvPr id="191" name="Google Shape;191;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6"/>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Give Direction</a:t>
            </a:r>
            <a:endParaRPr/>
          </a:p>
        </p:txBody>
      </p:sp>
      <p:sp>
        <p:nvSpPr>
          <p:cNvPr id="197" name="Google Shape;197;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98" name="Google Shape;198;p36"/>
          <p:cNvPicPr preferRelativeResize="0"/>
          <p:nvPr/>
        </p:nvPicPr>
        <p:blipFill>
          <a:blip r:embed="rId3">
            <a:alphaModFix/>
          </a:blip>
          <a:stretch>
            <a:fillRect/>
          </a:stretch>
        </p:blipFill>
        <p:spPr>
          <a:xfrm>
            <a:off x="4639947" y="1527150"/>
            <a:ext cx="3740002" cy="2795557"/>
          </a:xfrm>
          <a:prstGeom prst="rect">
            <a:avLst/>
          </a:prstGeom>
          <a:noFill/>
          <a:ln>
            <a:noFill/>
          </a:ln>
        </p:spPr>
      </p:pic>
      <p:pic>
        <p:nvPicPr>
          <p:cNvPr id="199" name="Google Shape;199;p36"/>
          <p:cNvPicPr preferRelativeResize="0"/>
          <p:nvPr/>
        </p:nvPicPr>
        <p:blipFill>
          <a:blip r:embed="rId4">
            <a:alphaModFix/>
          </a:blip>
          <a:stretch>
            <a:fillRect/>
          </a:stretch>
        </p:blipFill>
        <p:spPr>
          <a:xfrm>
            <a:off x="354475" y="1779275"/>
            <a:ext cx="4071626" cy="1955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7"/>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Specify Format</a:t>
            </a:r>
            <a:endParaRPr/>
          </a:p>
        </p:txBody>
      </p:sp>
      <p:sp>
        <p:nvSpPr>
          <p:cNvPr id="205" name="Google Shape;205;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06" name="Google Shape;206;p37"/>
          <p:cNvPicPr preferRelativeResize="0"/>
          <p:nvPr/>
        </p:nvPicPr>
        <p:blipFill>
          <a:blip r:embed="rId3">
            <a:alphaModFix/>
          </a:blip>
          <a:stretch>
            <a:fillRect/>
          </a:stretch>
        </p:blipFill>
        <p:spPr>
          <a:xfrm>
            <a:off x="311700" y="1420400"/>
            <a:ext cx="6230301" cy="32428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8"/>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Provide Examples</a:t>
            </a:r>
            <a:endParaRPr/>
          </a:p>
        </p:txBody>
      </p:sp>
      <p:sp>
        <p:nvSpPr>
          <p:cNvPr id="212" name="Google Shape;212;p38"/>
          <p:cNvSpPr txBox="1"/>
          <p:nvPr>
            <p:ph idx="1" type="body"/>
          </p:nvPr>
        </p:nvSpPr>
        <p:spPr>
          <a:xfrm>
            <a:off x="311700" y="1468825"/>
            <a:ext cx="3858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Giving it examples of how to do the task improves performance just like in normal LLMs.</a:t>
            </a:r>
            <a:endParaRPr/>
          </a:p>
        </p:txBody>
      </p:sp>
      <p:sp>
        <p:nvSpPr>
          <p:cNvPr id="213" name="Google Shape;213;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14" name="Google Shape;214;p38"/>
          <p:cNvPicPr preferRelativeResize="0"/>
          <p:nvPr/>
        </p:nvPicPr>
        <p:blipFill>
          <a:blip r:embed="rId3">
            <a:alphaModFix/>
          </a:blip>
          <a:stretch>
            <a:fillRect/>
          </a:stretch>
        </p:blipFill>
        <p:spPr>
          <a:xfrm>
            <a:off x="4216076" y="196375"/>
            <a:ext cx="4467624" cy="48604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0838F"/>
      </a:accent5>
      <a:accent6>
        <a:srgbClr val="F8E71C"/>
      </a:accent6>
      <a:hlink>
        <a:srgbClr val="00838F"/>
      </a:hlink>
      <a:folHlink>
        <a:srgbClr val="0083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0838F"/>
      </a:accent5>
      <a:accent6>
        <a:srgbClr val="F8E71C"/>
      </a:accent6>
      <a:hlink>
        <a:srgbClr val="00838F"/>
      </a:hlink>
      <a:folHlink>
        <a:srgbClr val="0083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